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6" r:id="rId9"/>
    <p:sldId id="270" r:id="rId10"/>
    <p:sldId id="271" r:id="rId11"/>
    <p:sldId id="273" r:id="rId12"/>
    <p:sldId id="274" r:id="rId13"/>
    <p:sldId id="275" r:id="rId14"/>
  </p:sldIdLst>
  <p:sldSz cx="9144000" cy="5143500" type="screen16x9"/>
  <p:notesSz cx="6858000" cy="9144000"/>
  <p:embeddedFontLst>
    <p:embeddedFont>
      <p:font typeface="Inter" panose="02000503000000020004" pitchFamily="2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Black" panose="020F0502020204030204" pitchFamily="34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Q+Esd9/gc3u3AhHc2g0qlTqo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5"/>
    <a:srgbClr val="12B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>
          <a:extLst>
            <a:ext uri="{FF2B5EF4-FFF2-40B4-BE49-F238E27FC236}">
              <a16:creationId xmlns:a16="http://schemas.microsoft.com/office/drawing/2014/main" id="{654BFE2D-30A9-B86E-3860-62C01928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:notes">
            <a:extLst>
              <a:ext uri="{FF2B5EF4-FFF2-40B4-BE49-F238E27FC236}">
                <a16:creationId xmlns:a16="http://schemas.microsoft.com/office/drawing/2014/main" id="{A0680B39-66C1-E2C8-96AD-FF89D033E5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4:notes">
            <a:extLst>
              <a:ext uri="{FF2B5EF4-FFF2-40B4-BE49-F238E27FC236}">
                <a16:creationId xmlns:a16="http://schemas.microsoft.com/office/drawing/2014/main" id="{DF20F896-CADA-A13C-49CE-C435185650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67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>
          <a:extLst>
            <a:ext uri="{FF2B5EF4-FFF2-40B4-BE49-F238E27FC236}">
              <a16:creationId xmlns:a16="http://schemas.microsoft.com/office/drawing/2014/main" id="{B317A77A-A41E-21FF-326C-584DCF7B2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:notes">
            <a:extLst>
              <a:ext uri="{FF2B5EF4-FFF2-40B4-BE49-F238E27FC236}">
                <a16:creationId xmlns:a16="http://schemas.microsoft.com/office/drawing/2014/main" id="{94EAB57F-D867-4431-1531-7765710E5E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4:notes">
            <a:extLst>
              <a:ext uri="{FF2B5EF4-FFF2-40B4-BE49-F238E27FC236}">
                <a16:creationId xmlns:a16="http://schemas.microsoft.com/office/drawing/2014/main" id="{057DD356-66BF-FC1D-BD5D-6A29D6DD1E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83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>
          <a:extLst>
            <a:ext uri="{FF2B5EF4-FFF2-40B4-BE49-F238E27FC236}">
              <a16:creationId xmlns:a16="http://schemas.microsoft.com/office/drawing/2014/main" id="{3BDB46A9-32E6-CD34-A033-B5F7DAD98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:notes">
            <a:extLst>
              <a:ext uri="{FF2B5EF4-FFF2-40B4-BE49-F238E27FC236}">
                <a16:creationId xmlns:a16="http://schemas.microsoft.com/office/drawing/2014/main" id="{75E7C157-BFFF-2BE3-436D-588A893E0E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4:notes">
            <a:extLst>
              <a:ext uri="{FF2B5EF4-FFF2-40B4-BE49-F238E27FC236}">
                <a16:creationId xmlns:a16="http://schemas.microsoft.com/office/drawing/2014/main" id="{BE51542D-76F2-05AD-A0A8-CB2B8646E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38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>
          <a:extLst>
            <a:ext uri="{FF2B5EF4-FFF2-40B4-BE49-F238E27FC236}">
              <a16:creationId xmlns:a16="http://schemas.microsoft.com/office/drawing/2014/main" id="{6473F5E8-4FC8-ECD9-2D85-D16D4D2D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:notes">
            <a:extLst>
              <a:ext uri="{FF2B5EF4-FFF2-40B4-BE49-F238E27FC236}">
                <a16:creationId xmlns:a16="http://schemas.microsoft.com/office/drawing/2014/main" id="{0AA7709C-7118-A2B2-9C8F-397D51AAB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4:notes">
            <a:extLst>
              <a:ext uri="{FF2B5EF4-FFF2-40B4-BE49-F238E27FC236}">
                <a16:creationId xmlns:a16="http://schemas.microsoft.com/office/drawing/2014/main" id="{53D7B951-076E-5BD3-9363-51F1CBD6AB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34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>
          <a:extLst>
            <a:ext uri="{FF2B5EF4-FFF2-40B4-BE49-F238E27FC236}">
              <a16:creationId xmlns:a16="http://schemas.microsoft.com/office/drawing/2014/main" id="{6E16A28E-FD34-2832-4DF2-3C97FDD6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:notes">
            <a:extLst>
              <a:ext uri="{FF2B5EF4-FFF2-40B4-BE49-F238E27FC236}">
                <a16:creationId xmlns:a16="http://schemas.microsoft.com/office/drawing/2014/main" id="{0152FC9A-67DD-78D9-DC19-21DC5C3F07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4:notes">
            <a:extLst>
              <a:ext uri="{FF2B5EF4-FFF2-40B4-BE49-F238E27FC236}">
                <a16:creationId xmlns:a16="http://schemas.microsoft.com/office/drawing/2014/main" id="{6F179BF6-09FE-812C-1C42-F116C6F906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1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7"/>
          <p:cNvGrpSpPr/>
          <p:nvPr/>
        </p:nvGrpSpPr>
        <p:grpSpPr>
          <a:xfrm>
            <a:off x="7748978" y="-5"/>
            <a:ext cx="1395033" cy="605506"/>
            <a:chOff x="3468800" y="239525"/>
            <a:chExt cx="843175" cy="365975"/>
          </a:xfrm>
        </p:grpSpPr>
        <p:sp>
          <p:nvSpPr>
            <p:cNvPr id="12" name="Google Shape;12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7"/>
          <p:cNvGrpSpPr/>
          <p:nvPr/>
        </p:nvGrpSpPr>
        <p:grpSpPr>
          <a:xfrm>
            <a:off x="154" y="26"/>
            <a:ext cx="535010" cy="535010"/>
            <a:chOff x="5807050" y="884950"/>
            <a:chExt cx="343550" cy="343550"/>
          </a:xfrm>
        </p:grpSpPr>
        <p:sp>
          <p:nvSpPr>
            <p:cNvPr id="31" name="Google Shape;31;p7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7"/>
          <p:cNvGrpSpPr/>
          <p:nvPr/>
        </p:nvGrpSpPr>
        <p:grpSpPr>
          <a:xfrm rot="-5400000">
            <a:off x="8251178" y="1206041"/>
            <a:ext cx="1067170" cy="206374"/>
            <a:chOff x="5589725" y="3057300"/>
            <a:chExt cx="352900" cy="68250"/>
          </a:xfrm>
        </p:grpSpPr>
        <p:sp>
          <p:nvSpPr>
            <p:cNvPr id="41" name="Google Shape;41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7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54" name="Google Shape;54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7"/>
          <p:cNvGrpSpPr/>
          <p:nvPr/>
        </p:nvGrpSpPr>
        <p:grpSpPr>
          <a:xfrm rot="5400000">
            <a:off x="4489025" y="4416997"/>
            <a:ext cx="165950" cy="858016"/>
            <a:chOff x="1349300" y="3328375"/>
            <a:chExt cx="68250" cy="352875"/>
          </a:xfrm>
        </p:grpSpPr>
        <p:sp>
          <p:nvSpPr>
            <p:cNvPr id="68" name="Google Shape;68;p7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17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659" name="Google Shape;659;p1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17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678" name="Google Shape;678;p1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17"/>
          <p:cNvGrpSpPr/>
          <p:nvPr/>
        </p:nvGrpSpPr>
        <p:grpSpPr>
          <a:xfrm>
            <a:off x="4038415" y="161441"/>
            <a:ext cx="1067170" cy="206374"/>
            <a:chOff x="5589725" y="3057300"/>
            <a:chExt cx="352900" cy="68250"/>
          </a:xfrm>
        </p:grpSpPr>
        <p:sp>
          <p:nvSpPr>
            <p:cNvPr id="697" name="Google Shape;697;p1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9" name="Google Shape;709;p17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8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12" name="Google Shape;712;p18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713" name="Google Shape;713;p1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18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732" name="Google Shape;732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18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745" name="Google Shape;745;p1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18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764" name="Google Shape;764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3" name="Google Shape;83;p8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84" name="Google Shape;84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94" name="Google Shape;94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104" name="Google Shape;104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8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123" name="Google Shape;12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136" name="Google Shape;136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subTitle" idx="1"/>
          </p:nvPr>
        </p:nvSpPr>
        <p:spPr>
          <a:xfrm>
            <a:off x="720000" y="2988425"/>
            <a:ext cx="2460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subTitle" idx="2"/>
          </p:nvPr>
        </p:nvSpPr>
        <p:spPr>
          <a:xfrm>
            <a:off x="720000" y="3811076"/>
            <a:ext cx="2460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3"/>
          </p:nvPr>
        </p:nvSpPr>
        <p:spPr>
          <a:xfrm>
            <a:off x="3341850" y="3811076"/>
            <a:ext cx="2460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0"/>
          <p:cNvSpPr txBox="1">
            <a:spLocks noGrp="1"/>
          </p:cNvSpPr>
          <p:nvPr>
            <p:ph type="subTitle" idx="4"/>
          </p:nvPr>
        </p:nvSpPr>
        <p:spPr>
          <a:xfrm>
            <a:off x="5973314" y="3811076"/>
            <a:ext cx="2460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0"/>
          <p:cNvSpPr txBox="1">
            <a:spLocks noGrp="1"/>
          </p:cNvSpPr>
          <p:nvPr>
            <p:ph type="subTitle" idx="5"/>
          </p:nvPr>
        </p:nvSpPr>
        <p:spPr>
          <a:xfrm>
            <a:off x="3341850" y="2988425"/>
            <a:ext cx="2460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3" name="Google Shape;233;p10"/>
          <p:cNvSpPr txBox="1">
            <a:spLocks noGrp="1"/>
          </p:cNvSpPr>
          <p:nvPr>
            <p:ph type="subTitle" idx="6"/>
          </p:nvPr>
        </p:nvSpPr>
        <p:spPr>
          <a:xfrm>
            <a:off x="5973314" y="2988425"/>
            <a:ext cx="2460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4" name="Google Shape;234;p10"/>
          <p:cNvSpPr txBox="1">
            <a:spLocks noGrp="1"/>
          </p:cNvSpPr>
          <p:nvPr>
            <p:ph type="subTitle" idx="7"/>
          </p:nvPr>
        </p:nvSpPr>
        <p:spPr>
          <a:xfrm>
            <a:off x="720000" y="3363475"/>
            <a:ext cx="2460300" cy="51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subTitle" idx="8"/>
          </p:nvPr>
        </p:nvSpPr>
        <p:spPr>
          <a:xfrm>
            <a:off x="3341850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subTitle" idx="9"/>
          </p:nvPr>
        </p:nvSpPr>
        <p:spPr>
          <a:xfrm>
            <a:off x="5973314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0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38" name="Google Shape;238;p10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239" name="Google Shape;23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0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252" name="Google Shape;252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0"/>
          <p:cNvGrpSpPr/>
          <p:nvPr/>
        </p:nvGrpSpPr>
        <p:grpSpPr>
          <a:xfrm rot="-5400000">
            <a:off x="8325640" y="4197327"/>
            <a:ext cx="886061" cy="173737"/>
            <a:chOff x="5589725" y="3057300"/>
            <a:chExt cx="352900" cy="68250"/>
          </a:xfrm>
        </p:grpSpPr>
        <p:sp>
          <p:nvSpPr>
            <p:cNvPr id="262" name="Google Shape;262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10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275" name="Google Shape;275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6" name="Google Shape;286;p11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7" name="Google Shape;287;p11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1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91" name="Google Shape;291;p11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292" name="Google Shape;292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1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302" name="Google Shape;302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11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312" name="Google Shape;312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331" name="Google Shape;331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1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344" name="Google Shape;344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9" name="Google Shape;359;p12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60" name="Google Shape;360;p12"/>
          <p:cNvGrpSpPr/>
          <p:nvPr/>
        </p:nvGrpSpPr>
        <p:grpSpPr>
          <a:xfrm>
            <a:off x="-614971" y="4360034"/>
            <a:ext cx="1072603" cy="466362"/>
            <a:chOff x="3468800" y="239525"/>
            <a:chExt cx="843175" cy="365975"/>
          </a:xfrm>
        </p:grpSpPr>
        <p:sp>
          <p:nvSpPr>
            <p:cNvPr id="361" name="Google Shape;361;p1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12"/>
          <p:cNvGrpSpPr/>
          <p:nvPr/>
        </p:nvGrpSpPr>
        <p:grpSpPr>
          <a:xfrm rot="-5400000">
            <a:off x="-209825" y="508571"/>
            <a:ext cx="886061" cy="173737"/>
            <a:chOff x="5589725" y="3057300"/>
            <a:chExt cx="352900" cy="68250"/>
          </a:xfrm>
        </p:grpSpPr>
        <p:sp>
          <p:nvSpPr>
            <p:cNvPr id="380" name="Google Shape;380;p1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2"/>
          <p:cNvGrpSpPr/>
          <p:nvPr/>
        </p:nvGrpSpPr>
        <p:grpSpPr>
          <a:xfrm rot="-5400000">
            <a:off x="8343263" y="487821"/>
            <a:ext cx="886061" cy="173737"/>
            <a:chOff x="5589725" y="3057300"/>
            <a:chExt cx="352900" cy="68250"/>
          </a:xfrm>
        </p:grpSpPr>
        <p:sp>
          <p:nvSpPr>
            <p:cNvPr id="393" name="Google Shape;393;p1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12"/>
          <p:cNvGrpSpPr/>
          <p:nvPr/>
        </p:nvGrpSpPr>
        <p:grpSpPr>
          <a:xfrm>
            <a:off x="8749879" y="4360034"/>
            <a:ext cx="1072603" cy="466362"/>
            <a:chOff x="3468800" y="239525"/>
            <a:chExt cx="843175" cy="365975"/>
          </a:xfrm>
        </p:grpSpPr>
        <p:sp>
          <p:nvSpPr>
            <p:cNvPr id="406" name="Google Shape;406;p1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26" name="Google Shape;426;p13"/>
          <p:cNvGrpSpPr/>
          <p:nvPr/>
        </p:nvGrpSpPr>
        <p:grpSpPr>
          <a:xfrm>
            <a:off x="7755903" y="3679970"/>
            <a:ext cx="1395033" cy="605506"/>
            <a:chOff x="3468800" y="239525"/>
            <a:chExt cx="843175" cy="365975"/>
          </a:xfrm>
        </p:grpSpPr>
        <p:sp>
          <p:nvSpPr>
            <p:cNvPr id="427" name="Google Shape;427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 rot="-5400000">
            <a:off x="8329553" y="582791"/>
            <a:ext cx="1067170" cy="206374"/>
            <a:chOff x="5589725" y="3057300"/>
            <a:chExt cx="352900" cy="68250"/>
          </a:xfrm>
        </p:grpSpPr>
        <p:sp>
          <p:nvSpPr>
            <p:cNvPr id="446" name="Google Shape;446;p1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13"/>
          <p:cNvGrpSpPr/>
          <p:nvPr/>
        </p:nvGrpSpPr>
        <p:grpSpPr>
          <a:xfrm>
            <a:off x="4038415" y="4611291"/>
            <a:ext cx="1067170" cy="206374"/>
            <a:chOff x="5589725" y="3057300"/>
            <a:chExt cx="352900" cy="68250"/>
          </a:xfrm>
        </p:grpSpPr>
        <p:sp>
          <p:nvSpPr>
            <p:cNvPr id="459" name="Google Shape;459;p1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13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472" name="Google Shape;472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13"/>
          <p:cNvGrpSpPr/>
          <p:nvPr/>
        </p:nvGrpSpPr>
        <p:grpSpPr>
          <a:xfrm>
            <a:off x="4" y="3750476"/>
            <a:ext cx="535010" cy="535010"/>
            <a:chOff x="5807050" y="884950"/>
            <a:chExt cx="343550" cy="343550"/>
          </a:xfrm>
        </p:grpSpPr>
        <p:sp>
          <p:nvSpPr>
            <p:cNvPr id="491" name="Google Shape;491;p1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13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4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4"/>
          <p:cNvSpPr/>
          <p:nvPr/>
        </p:nvSpPr>
        <p:spPr>
          <a:xfrm flipH="1"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04" name="Google Shape;504;p14"/>
          <p:cNvGrpSpPr/>
          <p:nvPr/>
        </p:nvGrpSpPr>
        <p:grpSpPr>
          <a:xfrm flipH="1">
            <a:off x="7748964" y="-5"/>
            <a:ext cx="1395033" cy="605506"/>
            <a:chOff x="3468800" y="239525"/>
            <a:chExt cx="843175" cy="365975"/>
          </a:xfrm>
        </p:grpSpPr>
        <p:sp>
          <p:nvSpPr>
            <p:cNvPr id="505" name="Google Shape;505;p1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14"/>
          <p:cNvGrpSpPr/>
          <p:nvPr/>
        </p:nvGrpSpPr>
        <p:grpSpPr>
          <a:xfrm rot="5400000" flipH="1">
            <a:off x="8260778" y="3568991"/>
            <a:ext cx="1067170" cy="206374"/>
            <a:chOff x="5589725" y="3057300"/>
            <a:chExt cx="352900" cy="68250"/>
          </a:xfrm>
        </p:grpSpPr>
        <p:sp>
          <p:nvSpPr>
            <p:cNvPr id="524" name="Google Shape;524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14"/>
          <p:cNvGrpSpPr/>
          <p:nvPr/>
        </p:nvGrpSpPr>
        <p:grpSpPr>
          <a:xfrm flipH="1">
            <a:off x="715103" y="164304"/>
            <a:ext cx="1067170" cy="206374"/>
            <a:chOff x="5589725" y="3057300"/>
            <a:chExt cx="352900" cy="68250"/>
          </a:xfrm>
        </p:grpSpPr>
        <p:sp>
          <p:nvSpPr>
            <p:cNvPr id="537" name="Google Shape;537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14"/>
          <p:cNvGrpSpPr/>
          <p:nvPr/>
        </p:nvGrpSpPr>
        <p:grpSpPr>
          <a:xfrm rot="5400000" flipH="1">
            <a:off x="-394761" y="3285195"/>
            <a:ext cx="1395033" cy="605506"/>
            <a:chOff x="3468800" y="239525"/>
            <a:chExt cx="843175" cy="365975"/>
          </a:xfrm>
        </p:grpSpPr>
        <p:sp>
          <p:nvSpPr>
            <p:cNvPr id="550" name="Google Shape;550;p1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11" y="1"/>
            <a:ext cx="535010" cy="535010"/>
            <a:chOff x="5807050" y="884950"/>
            <a:chExt cx="343550" cy="343550"/>
          </a:xfrm>
        </p:grpSpPr>
        <p:sp>
          <p:nvSpPr>
            <p:cNvPr id="569" name="Google Shape;569;p1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5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80" name="Google Shape;580;p15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581" name="Google Shape;581;p1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5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600" name="Google Shape;600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15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613" name="Google Shape;613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5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626" name="Google Shape;626;p1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15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645" name="Google Shape;645;p1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15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55" name="Google Shape;655;p15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C32E10-E726-B575-89A5-603A60A2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386" b="40322"/>
          <a:stretch>
            <a:fillRect/>
          </a:stretch>
        </p:blipFill>
        <p:spPr>
          <a:xfrm>
            <a:off x="420491" y="4425952"/>
            <a:ext cx="3197063" cy="59740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5C97276-D3EF-DB7A-CB9B-E9F2ED3FC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800" y="884525"/>
            <a:ext cx="7748400" cy="1957500"/>
          </a:xfrm>
        </p:spPr>
        <p:txBody>
          <a:bodyPr/>
          <a:lstStyle/>
          <a:p>
            <a:r>
              <a:rPr lang="es-HN" sz="4400" dirty="0"/>
              <a:t>Informe de Cumplimiento por los Sujetos Obligados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E96AAC4-8AAB-4895-A3E0-2E1753FC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418" y="2563515"/>
            <a:ext cx="4999164" cy="557019"/>
          </a:xfrm>
        </p:spPr>
        <p:txBody>
          <a:bodyPr/>
          <a:lstStyle/>
          <a:p>
            <a:r>
              <a:rPr lang="es-ES" sz="2400" dirty="0"/>
              <a:t>Proceso Elecciones Primarias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3A3D7D-918B-891A-9927-0D8DD392C95C}"/>
              </a:ext>
            </a:extLst>
          </p:cNvPr>
          <p:cNvSpPr txBox="1"/>
          <p:nvPr/>
        </p:nvSpPr>
        <p:spPr>
          <a:xfrm>
            <a:off x="2280995" y="3120534"/>
            <a:ext cx="4582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</a:t>
            </a:r>
            <a:r>
              <a:rPr lang="es-ES" sz="1400" dirty="0">
                <a:solidFill>
                  <a:schemeClr val="tx1"/>
                </a:solidFill>
              </a:rPr>
              <a:t>arzo 2025</a:t>
            </a:r>
            <a:endParaRPr lang="es-HN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>
          <a:extLst>
            <a:ext uri="{FF2B5EF4-FFF2-40B4-BE49-F238E27FC236}">
              <a16:creationId xmlns:a16="http://schemas.microsoft.com/office/drawing/2014/main" id="{D4621EB9-7296-250E-7D6D-8A4AF8053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B10530-C119-4EB0-E45E-794E059B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CA65537-6043-4A42-182A-D42657E8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18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CUMPLIMIENTO EN NIVEL ELECTIVO DIPUTACIONES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057CD4-55A2-04EA-D503-33B83DDC29F7}"/>
              </a:ext>
            </a:extLst>
          </p:cNvPr>
          <p:cNvSpPr txBox="1"/>
          <p:nvPr/>
        </p:nvSpPr>
        <p:spPr>
          <a:xfrm>
            <a:off x="598540" y="1109035"/>
            <a:ext cx="188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Partido Liberal 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97884A4-BEA4-EB16-3F21-D1BE056C8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1AFB76-F21E-AF6F-E9C3-ED321CC7F7D7}"/>
              </a:ext>
            </a:extLst>
          </p:cNvPr>
          <p:cNvSpPr/>
          <p:nvPr/>
        </p:nvSpPr>
        <p:spPr>
          <a:xfrm>
            <a:off x="5414393" y="2555272"/>
            <a:ext cx="946764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Subtítulo 3">
            <a:extLst>
              <a:ext uri="{FF2B5EF4-FFF2-40B4-BE49-F238E27FC236}">
                <a16:creationId xmlns:a16="http://schemas.microsoft.com/office/drawing/2014/main" id="{4711E19A-6EC4-2F97-3539-28C76CEDF96C}"/>
              </a:ext>
            </a:extLst>
          </p:cNvPr>
          <p:cNvSpPr txBox="1">
            <a:spLocks/>
          </p:cNvSpPr>
          <p:nvPr/>
        </p:nvSpPr>
        <p:spPr>
          <a:xfrm>
            <a:off x="4936376" y="996942"/>
            <a:ext cx="958964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412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7D10020-8D09-7AA4-F0A8-AE1423D3F8BB}"/>
              </a:ext>
            </a:extLst>
          </p:cNvPr>
          <p:cNvSpPr txBox="1"/>
          <p:nvPr/>
        </p:nvSpPr>
        <p:spPr>
          <a:xfrm>
            <a:off x="4866294" y="1366274"/>
            <a:ext cx="1099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29" name="Subtítulo 3">
            <a:extLst>
              <a:ext uri="{FF2B5EF4-FFF2-40B4-BE49-F238E27FC236}">
                <a16:creationId xmlns:a16="http://schemas.microsoft.com/office/drawing/2014/main" id="{2AA9D886-0F6F-5785-8477-967D9D30BFE1}"/>
              </a:ext>
            </a:extLst>
          </p:cNvPr>
          <p:cNvSpPr txBox="1">
            <a:spLocks/>
          </p:cNvSpPr>
          <p:nvPr/>
        </p:nvSpPr>
        <p:spPr>
          <a:xfrm>
            <a:off x="6047719" y="996942"/>
            <a:ext cx="815490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100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9EBC9DF-7008-914E-F620-8D672CD18E55}"/>
              </a:ext>
            </a:extLst>
          </p:cNvPr>
          <p:cNvSpPr txBox="1"/>
          <p:nvPr/>
        </p:nvSpPr>
        <p:spPr>
          <a:xfrm>
            <a:off x="5879726" y="1366274"/>
            <a:ext cx="1326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31" name="Subtítulo 3">
            <a:extLst>
              <a:ext uri="{FF2B5EF4-FFF2-40B4-BE49-F238E27FC236}">
                <a16:creationId xmlns:a16="http://schemas.microsoft.com/office/drawing/2014/main" id="{727227E7-A4C2-82A2-12F8-B26E1D1FABEA}"/>
              </a:ext>
            </a:extLst>
          </p:cNvPr>
          <p:cNvSpPr txBox="1">
            <a:spLocks/>
          </p:cNvSpPr>
          <p:nvPr/>
        </p:nvSpPr>
        <p:spPr>
          <a:xfrm>
            <a:off x="3030207" y="1014964"/>
            <a:ext cx="1829980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512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1E4E167-2F58-475C-1D98-1C7F201E328F}"/>
              </a:ext>
            </a:extLst>
          </p:cNvPr>
          <p:cNvSpPr txBox="1"/>
          <p:nvPr/>
        </p:nvSpPr>
        <p:spPr>
          <a:xfrm>
            <a:off x="2564639" y="1371541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DDBDF99-193C-2501-48F2-B5B533EC8A95}"/>
              </a:ext>
            </a:extLst>
          </p:cNvPr>
          <p:cNvSpPr txBox="1">
            <a:spLocks/>
          </p:cNvSpPr>
          <p:nvPr/>
        </p:nvSpPr>
        <p:spPr>
          <a:xfrm>
            <a:off x="7281975" y="971283"/>
            <a:ext cx="152830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3200" dirty="0">
                <a:solidFill>
                  <a:srgbClr val="12B9E2"/>
                </a:solidFill>
                <a:latin typeface="Montserrat Black" pitchFamily="2" charset="0"/>
              </a:rPr>
              <a:t>80.5%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A9CB83-C790-A53F-9A88-D26AB7DCD787}"/>
              </a:ext>
            </a:extLst>
          </p:cNvPr>
          <p:cNvSpPr txBox="1"/>
          <p:nvPr/>
        </p:nvSpPr>
        <p:spPr>
          <a:xfrm>
            <a:off x="7333645" y="1388218"/>
            <a:ext cx="13260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065D2C-1FEA-6ECC-9A1C-910BD640ACCD}"/>
              </a:ext>
            </a:extLst>
          </p:cNvPr>
          <p:cNvSpPr txBox="1"/>
          <p:nvPr/>
        </p:nvSpPr>
        <p:spPr>
          <a:xfrm>
            <a:off x="598540" y="2102574"/>
            <a:ext cx="188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Partido LIBRE </a:t>
            </a:r>
          </a:p>
        </p:txBody>
      </p:sp>
      <p:sp>
        <p:nvSpPr>
          <p:cNvPr id="9" name="Subtítulo 3">
            <a:extLst>
              <a:ext uri="{FF2B5EF4-FFF2-40B4-BE49-F238E27FC236}">
                <a16:creationId xmlns:a16="http://schemas.microsoft.com/office/drawing/2014/main" id="{E233BF67-8456-FB2D-FF68-501F06A666F4}"/>
              </a:ext>
            </a:extLst>
          </p:cNvPr>
          <p:cNvSpPr txBox="1">
            <a:spLocks/>
          </p:cNvSpPr>
          <p:nvPr/>
        </p:nvSpPr>
        <p:spPr>
          <a:xfrm>
            <a:off x="4936375" y="1990481"/>
            <a:ext cx="983483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654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406CBA-9233-59C0-2F16-7677A837AC4D}"/>
              </a:ext>
            </a:extLst>
          </p:cNvPr>
          <p:cNvSpPr txBox="1"/>
          <p:nvPr/>
        </p:nvSpPr>
        <p:spPr>
          <a:xfrm>
            <a:off x="4866294" y="2359813"/>
            <a:ext cx="1099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1" name="Subtítulo 3">
            <a:extLst>
              <a:ext uri="{FF2B5EF4-FFF2-40B4-BE49-F238E27FC236}">
                <a16:creationId xmlns:a16="http://schemas.microsoft.com/office/drawing/2014/main" id="{13B94741-574C-E8FB-30DE-F3DF4A750BC1}"/>
              </a:ext>
            </a:extLst>
          </p:cNvPr>
          <p:cNvSpPr txBox="1">
            <a:spLocks/>
          </p:cNvSpPr>
          <p:nvPr/>
        </p:nvSpPr>
        <p:spPr>
          <a:xfrm>
            <a:off x="6047719" y="1990481"/>
            <a:ext cx="86105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203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AB6E1D-4CC3-D7DA-A0FC-8C01D349714C}"/>
              </a:ext>
            </a:extLst>
          </p:cNvPr>
          <p:cNvSpPr txBox="1"/>
          <p:nvPr/>
        </p:nvSpPr>
        <p:spPr>
          <a:xfrm>
            <a:off x="5879726" y="2359813"/>
            <a:ext cx="1326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3" name="Subtítulo 3">
            <a:extLst>
              <a:ext uri="{FF2B5EF4-FFF2-40B4-BE49-F238E27FC236}">
                <a16:creationId xmlns:a16="http://schemas.microsoft.com/office/drawing/2014/main" id="{5D6DE788-7D3B-AFB6-800C-94DB0A0048D2}"/>
              </a:ext>
            </a:extLst>
          </p:cNvPr>
          <p:cNvSpPr txBox="1">
            <a:spLocks/>
          </p:cNvSpPr>
          <p:nvPr/>
        </p:nvSpPr>
        <p:spPr>
          <a:xfrm>
            <a:off x="3030207" y="2008503"/>
            <a:ext cx="1829980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857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9861D6-51CF-EF8C-6BF7-ADB931878B2E}"/>
              </a:ext>
            </a:extLst>
          </p:cNvPr>
          <p:cNvSpPr txBox="1"/>
          <p:nvPr/>
        </p:nvSpPr>
        <p:spPr>
          <a:xfrm>
            <a:off x="2564639" y="2365080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15" name="Subtítulo 3">
            <a:extLst>
              <a:ext uri="{FF2B5EF4-FFF2-40B4-BE49-F238E27FC236}">
                <a16:creationId xmlns:a16="http://schemas.microsoft.com/office/drawing/2014/main" id="{AF40CD3D-0D43-3E31-E01B-57D55A8F4A70}"/>
              </a:ext>
            </a:extLst>
          </p:cNvPr>
          <p:cNvSpPr txBox="1">
            <a:spLocks/>
          </p:cNvSpPr>
          <p:nvPr/>
        </p:nvSpPr>
        <p:spPr>
          <a:xfrm>
            <a:off x="7281975" y="1964822"/>
            <a:ext cx="152830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3200" dirty="0">
                <a:solidFill>
                  <a:srgbClr val="12B9E2"/>
                </a:solidFill>
                <a:latin typeface="Montserrat Black" pitchFamily="2" charset="0"/>
              </a:rPr>
              <a:t>76.3%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C0257A-D972-65D9-8B84-777063D0ED9F}"/>
              </a:ext>
            </a:extLst>
          </p:cNvPr>
          <p:cNvSpPr txBox="1"/>
          <p:nvPr/>
        </p:nvSpPr>
        <p:spPr>
          <a:xfrm>
            <a:off x="7333645" y="2381757"/>
            <a:ext cx="13260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E2F0D8-9379-7448-B618-BFCFCF5047A2}"/>
              </a:ext>
            </a:extLst>
          </p:cNvPr>
          <p:cNvSpPr txBox="1"/>
          <p:nvPr/>
        </p:nvSpPr>
        <p:spPr>
          <a:xfrm>
            <a:off x="598539" y="3052432"/>
            <a:ext cx="2184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Partido Nacional </a:t>
            </a:r>
          </a:p>
        </p:txBody>
      </p:sp>
      <p:sp>
        <p:nvSpPr>
          <p:cNvPr id="19" name="Subtítulo 3">
            <a:extLst>
              <a:ext uri="{FF2B5EF4-FFF2-40B4-BE49-F238E27FC236}">
                <a16:creationId xmlns:a16="http://schemas.microsoft.com/office/drawing/2014/main" id="{371DEEE1-7AA7-6542-6CFA-D3AC2A2A91F8}"/>
              </a:ext>
            </a:extLst>
          </p:cNvPr>
          <p:cNvSpPr txBox="1">
            <a:spLocks/>
          </p:cNvSpPr>
          <p:nvPr/>
        </p:nvSpPr>
        <p:spPr>
          <a:xfrm>
            <a:off x="4936376" y="2940339"/>
            <a:ext cx="958964" cy="369332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/>
              </a:rPr>
              <a:t>417</a:t>
            </a:r>
            <a:endParaRPr lang="es-HN" sz="2800" dirty="0">
              <a:solidFill>
                <a:srgbClr val="12B9E2"/>
              </a:solidFill>
              <a:latin typeface="Montserrat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A65352-BF14-6E7D-5171-97D2294070EE}"/>
              </a:ext>
            </a:extLst>
          </p:cNvPr>
          <p:cNvSpPr txBox="1"/>
          <p:nvPr/>
        </p:nvSpPr>
        <p:spPr>
          <a:xfrm>
            <a:off x="4866294" y="3309671"/>
            <a:ext cx="1099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21" name="Subtítulo 3">
            <a:extLst>
              <a:ext uri="{FF2B5EF4-FFF2-40B4-BE49-F238E27FC236}">
                <a16:creationId xmlns:a16="http://schemas.microsoft.com/office/drawing/2014/main" id="{508FF501-0B55-F4C8-A19D-82F4CFED53FF}"/>
              </a:ext>
            </a:extLst>
          </p:cNvPr>
          <p:cNvSpPr txBox="1">
            <a:spLocks/>
          </p:cNvSpPr>
          <p:nvPr/>
        </p:nvSpPr>
        <p:spPr>
          <a:xfrm>
            <a:off x="6047719" y="2940339"/>
            <a:ext cx="861052" cy="369332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79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E904E17-FC39-C3B7-9811-F0B8F41CA2A7}"/>
              </a:ext>
            </a:extLst>
          </p:cNvPr>
          <p:cNvSpPr txBox="1"/>
          <p:nvPr/>
        </p:nvSpPr>
        <p:spPr>
          <a:xfrm>
            <a:off x="5879726" y="3309671"/>
            <a:ext cx="1326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23" name="Subtítulo 3">
            <a:extLst>
              <a:ext uri="{FF2B5EF4-FFF2-40B4-BE49-F238E27FC236}">
                <a16:creationId xmlns:a16="http://schemas.microsoft.com/office/drawing/2014/main" id="{22ECF5AF-A74B-482B-D1C8-EC4AAB1B2E5E}"/>
              </a:ext>
            </a:extLst>
          </p:cNvPr>
          <p:cNvSpPr txBox="1">
            <a:spLocks/>
          </p:cNvSpPr>
          <p:nvPr/>
        </p:nvSpPr>
        <p:spPr>
          <a:xfrm>
            <a:off x="3030207" y="2958361"/>
            <a:ext cx="1829980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496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1530A14-B7F4-7134-EAD1-231F5A971EB6}"/>
              </a:ext>
            </a:extLst>
          </p:cNvPr>
          <p:cNvSpPr txBox="1"/>
          <p:nvPr/>
        </p:nvSpPr>
        <p:spPr>
          <a:xfrm>
            <a:off x="2564639" y="3314938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26" name="Subtítulo 3">
            <a:extLst>
              <a:ext uri="{FF2B5EF4-FFF2-40B4-BE49-F238E27FC236}">
                <a16:creationId xmlns:a16="http://schemas.microsoft.com/office/drawing/2014/main" id="{64A330C2-3A64-941D-4B8C-E144432C33D1}"/>
              </a:ext>
            </a:extLst>
          </p:cNvPr>
          <p:cNvSpPr txBox="1">
            <a:spLocks/>
          </p:cNvSpPr>
          <p:nvPr/>
        </p:nvSpPr>
        <p:spPr>
          <a:xfrm>
            <a:off x="7281975" y="2914680"/>
            <a:ext cx="1528302" cy="369332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3200" dirty="0">
                <a:solidFill>
                  <a:srgbClr val="12B9E2"/>
                </a:solidFill>
                <a:latin typeface="Montserrat Black"/>
              </a:rPr>
              <a:t>83.6%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76F6C54-CFB6-6250-1A96-FF0FA863D952}"/>
              </a:ext>
            </a:extLst>
          </p:cNvPr>
          <p:cNvSpPr txBox="1"/>
          <p:nvPr/>
        </p:nvSpPr>
        <p:spPr>
          <a:xfrm>
            <a:off x="7333645" y="3331615"/>
            <a:ext cx="13260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D3073-49A8-D56E-B863-75F51D65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5CB4DBC9-512B-7F7C-BB52-45FD60A9F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4439" y="587876"/>
            <a:ext cx="2843412" cy="572700"/>
          </a:xfrm>
        </p:spPr>
        <p:txBody>
          <a:bodyPr/>
          <a:lstStyle/>
          <a:p>
            <a:pPr algn="ctr"/>
            <a:r>
              <a:rPr lang="es-HN" sz="2800" dirty="0">
                <a:solidFill>
                  <a:srgbClr val="12B9E2"/>
                </a:solidFill>
                <a:latin typeface="Montserrat Black"/>
              </a:rPr>
              <a:t>1 mil</a:t>
            </a:r>
            <a:r>
              <a:rPr lang="es-419" sz="2800" dirty="0">
                <a:solidFill>
                  <a:srgbClr val="12B9E2"/>
                </a:solidFill>
                <a:latin typeface="Montserrat Black"/>
              </a:rPr>
              <a:t> 70</a:t>
            </a:r>
            <a:r>
              <a:rPr lang="es-HN" sz="2800" dirty="0">
                <a:solidFill>
                  <a:srgbClr val="12B9E2"/>
                </a:solidFill>
                <a:latin typeface="Montserrat Black"/>
              </a:rPr>
              <a:t>4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93F127-5BB8-F346-D1AC-162AA279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/>
              </a:rPr>
              <a:t>MULTAS DE PRIMERA SANCIÓN</a:t>
            </a:r>
            <a:endParaRPr lang="es-ES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45C324-84B1-A8BF-B46D-4F1BF376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680CA2-EEBE-B020-2D03-42FCD4D2B9B7}"/>
              </a:ext>
            </a:extLst>
          </p:cNvPr>
          <p:cNvSpPr txBox="1"/>
          <p:nvPr/>
        </p:nvSpPr>
        <p:spPr>
          <a:xfrm>
            <a:off x="216447" y="1817799"/>
            <a:ext cx="367470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HN" dirty="0">
                <a:solidFill>
                  <a:srgbClr val="005DA5"/>
                </a:solidFill>
                <a:latin typeface="Montserrat"/>
              </a:rPr>
              <a:t>Sanciones a 1,322 precandidatos a alcaldes </a:t>
            </a:r>
          </a:p>
        </p:txBody>
      </p:sp>
      <p:sp>
        <p:nvSpPr>
          <p:cNvPr id="14" name="Subtítulo 3">
            <a:extLst>
              <a:ext uri="{FF2B5EF4-FFF2-40B4-BE49-F238E27FC236}">
                <a16:creationId xmlns:a16="http://schemas.microsoft.com/office/drawing/2014/main" id="{C68FEE78-C153-5A2E-499B-0FE528C16F16}"/>
              </a:ext>
            </a:extLst>
          </p:cNvPr>
          <p:cNvSpPr txBox="1">
            <a:spLocks/>
          </p:cNvSpPr>
          <p:nvPr/>
        </p:nvSpPr>
        <p:spPr>
          <a:xfrm>
            <a:off x="1059773" y="2959658"/>
            <a:ext cx="7024453" cy="21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HN" sz="6600" dirty="0">
                <a:solidFill>
                  <a:srgbClr val="12B9E2"/>
                </a:solidFill>
                <a:latin typeface="Montserrat Black"/>
              </a:rPr>
              <a:t>145,8</a:t>
            </a:r>
            <a:r>
              <a:rPr lang="es-419" sz="6600" dirty="0">
                <a:solidFill>
                  <a:srgbClr val="12B9E2"/>
                </a:solidFill>
                <a:latin typeface="Montserrat Black"/>
              </a:rPr>
              <a:t>65</a:t>
            </a:r>
            <a:r>
              <a:rPr lang="es-HN" sz="6600" dirty="0">
                <a:solidFill>
                  <a:srgbClr val="12B9E2"/>
                </a:solidFill>
                <a:latin typeface="Montserrat Black"/>
              </a:rPr>
              <a:t>,</a:t>
            </a:r>
            <a:r>
              <a:rPr lang="es-419" sz="6600" dirty="0">
                <a:solidFill>
                  <a:srgbClr val="12B9E2"/>
                </a:solidFill>
                <a:latin typeface="Montserrat Black"/>
              </a:rPr>
              <a:t>218.80</a:t>
            </a:r>
            <a:endParaRPr lang="es-ES" sz="6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AEF279-6803-A7DB-C614-F04568B17D0D}"/>
              </a:ext>
            </a:extLst>
          </p:cNvPr>
          <p:cNvSpPr txBox="1"/>
          <p:nvPr/>
        </p:nvSpPr>
        <p:spPr>
          <a:xfrm>
            <a:off x="2517892" y="3438479"/>
            <a:ext cx="380147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Total </a:t>
            </a:r>
            <a:endParaRPr lang="es-ES"/>
          </a:p>
        </p:txBody>
      </p:sp>
      <p:sp>
        <p:nvSpPr>
          <p:cNvPr id="7" name="Subtítulo 3">
            <a:extLst>
              <a:ext uri="{FF2B5EF4-FFF2-40B4-BE49-F238E27FC236}">
                <a16:creationId xmlns:a16="http://schemas.microsoft.com/office/drawing/2014/main" id="{9A13065B-8FBD-1E31-DB2E-324A71784D99}"/>
              </a:ext>
            </a:extLst>
          </p:cNvPr>
          <p:cNvSpPr txBox="1">
            <a:spLocks/>
          </p:cNvSpPr>
          <p:nvPr/>
        </p:nvSpPr>
        <p:spPr>
          <a:xfrm>
            <a:off x="408637" y="1383283"/>
            <a:ext cx="3290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HN" sz="2800" b="0" dirty="0">
                <a:solidFill>
                  <a:srgbClr val="129BE2"/>
                </a:solidFill>
                <a:latin typeface="Montserrat Black"/>
              </a:rPr>
              <a:t>L 92,4</a:t>
            </a:r>
            <a:r>
              <a:rPr lang="es-419" sz="2800" b="0" dirty="0">
                <a:solidFill>
                  <a:srgbClr val="129BE2"/>
                </a:solidFill>
                <a:latin typeface="Montserrat Black"/>
              </a:rPr>
              <a:t>4</a:t>
            </a:r>
            <a:r>
              <a:rPr lang="es-HN" sz="2800" b="0" dirty="0">
                <a:solidFill>
                  <a:srgbClr val="129BE2"/>
                </a:solidFill>
                <a:latin typeface="Montserrat Black"/>
              </a:rPr>
              <a:t>1,</a:t>
            </a:r>
            <a:r>
              <a:rPr lang="es-419" sz="2800" b="0" dirty="0">
                <a:solidFill>
                  <a:srgbClr val="129BE2"/>
                </a:solidFill>
                <a:latin typeface="Montserrat Black"/>
              </a:rPr>
              <a:t>907.60</a:t>
            </a:r>
            <a:r>
              <a:rPr lang="es-HN" sz="2800" b="0" dirty="0">
                <a:solidFill>
                  <a:srgbClr val="129BE2"/>
                </a:solidFill>
              </a:rPr>
              <a:t> </a:t>
            </a:r>
            <a:endParaRPr lang="es-ES" b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356CD-0F2B-D80C-7FF6-222434EACBFD}"/>
              </a:ext>
            </a:extLst>
          </p:cNvPr>
          <p:cNvSpPr txBox="1"/>
          <p:nvPr/>
        </p:nvSpPr>
        <p:spPr>
          <a:xfrm>
            <a:off x="4803892" y="1810076"/>
            <a:ext cx="367470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HN" dirty="0">
                <a:solidFill>
                  <a:srgbClr val="005DA5"/>
                </a:solidFill>
                <a:latin typeface="Montserrat"/>
              </a:rPr>
              <a:t>Sanciones a 382 precandidatos a diputados</a:t>
            </a:r>
          </a:p>
        </p:txBody>
      </p:sp>
      <p:sp>
        <p:nvSpPr>
          <p:cNvPr id="12" name="Subtítulo 3">
            <a:extLst>
              <a:ext uri="{FF2B5EF4-FFF2-40B4-BE49-F238E27FC236}">
                <a16:creationId xmlns:a16="http://schemas.microsoft.com/office/drawing/2014/main" id="{AAC21724-30DF-9E12-D653-C58FD3071F9E}"/>
              </a:ext>
            </a:extLst>
          </p:cNvPr>
          <p:cNvSpPr txBox="1">
            <a:spLocks/>
          </p:cNvSpPr>
          <p:nvPr/>
        </p:nvSpPr>
        <p:spPr>
          <a:xfrm>
            <a:off x="5220561" y="1396728"/>
            <a:ext cx="3290324" cy="60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HN" sz="2800" b="0" dirty="0">
                <a:solidFill>
                  <a:srgbClr val="129BE2"/>
                </a:solidFill>
                <a:latin typeface="Montserrat Black"/>
              </a:rPr>
              <a:t>L 53,42</a:t>
            </a:r>
            <a:r>
              <a:rPr lang="es-419" sz="2800" b="0" dirty="0">
                <a:solidFill>
                  <a:srgbClr val="129BE2"/>
                </a:solidFill>
                <a:latin typeface="Montserrat Black"/>
              </a:rPr>
              <a:t>8</a:t>
            </a:r>
            <a:r>
              <a:rPr lang="es-HN" sz="2800" b="0" dirty="0">
                <a:solidFill>
                  <a:srgbClr val="129BE2"/>
                </a:solidFill>
                <a:latin typeface="Montserrat Black"/>
              </a:rPr>
              <a:t>,311</a:t>
            </a:r>
            <a:r>
              <a:rPr lang="es-419" sz="2800" b="0" dirty="0">
                <a:solidFill>
                  <a:srgbClr val="129BE2"/>
                </a:solidFill>
                <a:latin typeface="Montserrat Black"/>
              </a:rPr>
              <a:t>.20</a:t>
            </a:r>
            <a:endParaRPr lang="es-HN" sz="2800" dirty="0">
              <a:solidFill>
                <a:srgbClr val="129BE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0BF062-E76F-9F14-AE13-B288EBB240F0}"/>
              </a:ext>
            </a:extLst>
          </p:cNvPr>
          <p:cNvSpPr txBox="1"/>
          <p:nvPr/>
        </p:nvSpPr>
        <p:spPr>
          <a:xfrm>
            <a:off x="2293925" y="1005742"/>
            <a:ext cx="380147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HN" dirty="0">
                <a:solidFill>
                  <a:srgbClr val="005DA5"/>
                </a:solidFill>
                <a:latin typeface="Montserrat"/>
              </a:rPr>
              <a:t>Precandidatos sancionados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354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1FD2E01-52AE-D458-1613-28CC067C00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b="1" dirty="0" err="1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CONCLUSIONES</a:t>
            </a:r>
            <a:endParaRPr lang="es-HN" sz="2400" b="1" dirty="0">
              <a:solidFill>
                <a:schemeClr val="bg2">
                  <a:lumMod val="65000"/>
                </a:schemeClr>
              </a:solidFill>
              <a:latin typeface="Montserrat Black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3B79A3-DC2A-9DBE-17D3-CCE990447115}"/>
              </a:ext>
            </a:extLst>
          </p:cNvPr>
          <p:cNvSpPr txBox="1"/>
          <p:nvPr/>
        </p:nvSpPr>
        <p:spPr>
          <a:xfrm>
            <a:off x="850263" y="1017725"/>
            <a:ext cx="744347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HN" sz="1600" dirty="0">
                <a:solidFill>
                  <a:srgbClr val="005DA5"/>
                </a:solidFill>
              </a:rPr>
              <a:t>Aunque se evidencian avances en el cumplimiento de la presentación de informes de gastos de campaña por parte de muchos sujetos obligados, persisten desafíos importantes debido a casos de incumplimiento, incluso tras una prórroga otorgada por el Congreso Nacional. </a:t>
            </a:r>
            <a:endParaRPr lang="en-US" sz="1600" dirty="0">
              <a:solidFill>
                <a:srgbClr val="005DA5"/>
              </a:solidFill>
            </a:endParaRPr>
          </a:p>
          <a:p>
            <a:pPr algn="ctr"/>
            <a:endParaRPr lang="en-US" sz="1600" dirty="0">
              <a:solidFill>
                <a:srgbClr val="005DA5"/>
              </a:solidFill>
            </a:endParaRPr>
          </a:p>
          <a:p>
            <a:pPr algn="ctr"/>
            <a:r>
              <a:rPr lang="es-HN" sz="1600" dirty="0">
                <a:solidFill>
                  <a:srgbClr val="005DA5"/>
                </a:solidFill>
              </a:rPr>
              <a:t>La presentación oportuna de estos informes es clave para la transparencia, la rendición de cuentas y la confianza ciudadana en el sistema democrático. </a:t>
            </a:r>
            <a:endParaRPr lang="en-US" sz="1600" dirty="0">
              <a:solidFill>
                <a:srgbClr val="005DA5"/>
              </a:solidFill>
            </a:endParaRPr>
          </a:p>
          <a:p>
            <a:pPr algn="ctr"/>
            <a:endParaRPr lang="en-US" sz="1600" dirty="0">
              <a:solidFill>
                <a:srgbClr val="005DA5"/>
              </a:solidFill>
            </a:endParaRPr>
          </a:p>
          <a:p>
            <a:pPr algn="ctr"/>
            <a:r>
              <a:rPr lang="es-HN" sz="1600" dirty="0">
                <a:solidFill>
                  <a:srgbClr val="005DA5"/>
                </a:solidFill>
              </a:rPr>
              <a:t>Las irregularidades detectadas subrayan la necesidad de fortalecer los mecanismos de supervisión y aplicar sanciones efectivas que garanticen el respeto a las normativas vigentes y contribuyan a la credibilidad del proceso electoral.</a:t>
            </a:r>
          </a:p>
        </p:txBody>
      </p:sp>
    </p:spTree>
    <p:extLst>
      <p:ext uri="{BB962C8B-B14F-4D97-AF65-F5344CB8AC3E}">
        <p14:creationId xmlns:p14="http://schemas.microsoft.com/office/powerpoint/2010/main" val="424377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2A820-0D08-BCEF-3132-CCF8E786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INFORME DE CUMPLIMIENTO DISPONIBLE AQUÍ</a:t>
            </a:r>
            <a:endParaRPr lang="es-HN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90C0D-C7F5-CB48-CFCB-14922C42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51" r="3846" b="16104"/>
          <a:stretch>
            <a:fillRect/>
          </a:stretch>
        </p:blipFill>
        <p:spPr>
          <a:xfrm>
            <a:off x="2750706" y="1017725"/>
            <a:ext cx="3642588" cy="35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A21CB4-23D2-6152-8AA9-2C3004BA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987811-346B-E45F-09E8-A20EF628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483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OBJETIVOS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D89556-C32D-5F27-EFC4-AAF4707140C3}"/>
              </a:ext>
            </a:extLst>
          </p:cNvPr>
          <p:cNvSpPr txBox="1"/>
          <p:nvPr/>
        </p:nvSpPr>
        <p:spPr>
          <a:xfrm>
            <a:off x="976401" y="1400107"/>
            <a:ext cx="7443473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/>
                <a:ea typeface="Calibri"/>
              </a:rPr>
              <a:t>Evaluar el </a:t>
            </a:r>
            <a:r>
              <a:rPr lang="es-HN" sz="1800" b="1" dirty="0">
                <a:solidFill>
                  <a:srgbClr val="005DA5"/>
                </a:solidFill>
                <a:latin typeface="Montserrat"/>
                <a:ea typeface="Calibri"/>
              </a:rPr>
              <a:t>nivel de cumplimiento </a:t>
            </a:r>
            <a:r>
              <a:rPr lang="es-HN" sz="1800" dirty="0">
                <a:solidFill>
                  <a:srgbClr val="005DA5"/>
                </a:solidFill>
                <a:latin typeface="Montserrat"/>
                <a:ea typeface="Calibri"/>
              </a:rPr>
              <a:t>de las obligaciones legales en materia de financiamiento, transparencia y fiscalización por parte de los </a:t>
            </a:r>
            <a:r>
              <a:rPr lang="es-HN" sz="1800" b="1" dirty="0">
                <a:solidFill>
                  <a:srgbClr val="005DA5"/>
                </a:solidFill>
                <a:latin typeface="Montserrat"/>
                <a:ea typeface="Calibri"/>
              </a:rPr>
              <a:t>Sujetos Obligado</a:t>
            </a:r>
            <a:r>
              <a:rPr lang="es-HN" sz="1800" dirty="0">
                <a:solidFill>
                  <a:srgbClr val="005DA5"/>
                </a:solidFill>
                <a:latin typeface="Montserrat"/>
                <a:ea typeface="Calibri"/>
              </a:rPr>
              <a:t>s que participaron en las </a:t>
            </a:r>
            <a:r>
              <a:rPr lang="es-HN" sz="1800" b="1" dirty="0">
                <a:solidFill>
                  <a:srgbClr val="005DA5"/>
                </a:solidFill>
                <a:latin typeface="Montserrat"/>
                <a:ea typeface="Calibri"/>
              </a:rPr>
              <a:t>Elecciones Primarias </a:t>
            </a:r>
            <a:r>
              <a:rPr lang="es-HN" sz="1800" dirty="0">
                <a:solidFill>
                  <a:srgbClr val="005DA5"/>
                </a:solidFill>
                <a:latin typeface="Montserrat"/>
                <a:ea typeface="Calibri"/>
              </a:rPr>
              <a:t>de marzo 2025, con el fin de promover la </a:t>
            </a:r>
            <a:r>
              <a:rPr lang="es-HN" sz="1800" b="1" dirty="0">
                <a:solidFill>
                  <a:srgbClr val="005DA5"/>
                </a:solidFill>
                <a:latin typeface="Montserrat"/>
                <a:ea typeface="Calibri"/>
              </a:rPr>
              <a:t>rendición de cuentas</a:t>
            </a:r>
            <a:r>
              <a:rPr lang="es-HN" sz="1800" dirty="0">
                <a:solidFill>
                  <a:srgbClr val="005DA5"/>
                </a:solidFill>
                <a:latin typeface="Montserrat"/>
                <a:ea typeface="Calibri"/>
              </a:rPr>
              <a:t>, la equidad electoral y el fortalecimiento de la integridad del </a:t>
            </a:r>
            <a:r>
              <a:rPr lang="es-HN" sz="1800" b="1" dirty="0">
                <a:solidFill>
                  <a:srgbClr val="005DA5"/>
                </a:solidFill>
                <a:latin typeface="Montserrat"/>
                <a:ea typeface="Calibri"/>
              </a:rPr>
              <a:t>proceso democrático</a:t>
            </a:r>
            <a:r>
              <a:rPr lang="es-HN" sz="1800" dirty="0">
                <a:solidFill>
                  <a:srgbClr val="005DA5"/>
                </a:solidFill>
                <a:latin typeface="Montserrat"/>
                <a:ea typeface="Calibri"/>
              </a:rPr>
              <a:t>. </a:t>
            </a:r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BC1C555-9838-5989-AD0B-78978479E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189" y="1352450"/>
            <a:ext cx="2843412" cy="572700"/>
          </a:xfrm>
        </p:spPr>
        <p:txBody>
          <a:bodyPr/>
          <a:lstStyle/>
          <a:p>
            <a:pPr algn="ctr"/>
            <a:r>
              <a:rPr lang="es-HN" sz="4000" dirty="0">
                <a:solidFill>
                  <a:srgbClr val="12B9E2"/>
                </a:solidFill>
                <a:latin typeface="Montserrat Black"/>
              </a:rPr>
              <a:t>5 mil 757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CE4908-AA7D-1A73-D450-8ED0746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SUJETOS OBLIGADOS FISCALIZADOS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E17D44-45B9-E86B-15F9-ED0516DB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814388F-443F-423A-539B-3BA1315EEE74}"/>
              </a:ext>
            </a:extLst>
          </p:cNvPr>
          <p:cNvSpPr txBox="1"/>
          <p:nvPr/>
        </p:nvSpPr>
        <p:spPr>
          <a:xfrm>
            <a:off x="1161751" y="1824871"/>
            <a:ext cx="2068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  <a:endParaRPr lang="es-HN" sz="24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0" name="Subtítulo 3">
            <a:extLst>
              <a:ext uri="{FF2B5EF4-FFF2-40B4-BE49-F238E27FC236}">
                <a16:creationId xmlns:a16="http://schemas.microsoft.com/office/drawing/2014/main" id="{3AFCA3E5-A27B-3CC5-DFA2-8803F693EC48}"/>
              </a:ext>
            </a:extLst>
          </p:cNvPr>
          <p:cNvSpPr txBox="1">
            <a:spLocks/>
          </p:cNvSpPr>
          <p:nvPr/>
        </p:nvSpPr>
        <p:spPr>
          <a:xfrm>
            <a:off x="6021838" y="1455539"/>
            <a:ext cx="17754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HN" sz="4400" dirty="0">
                <a:solidFill>
                  <a:srgbClr val="12B9E2"/>
                </a:solidFill>
                <a:latin typeface="Montserrat Black" pitchFamily="2" charset="0"/>
              </a:rPr>
              <a:t>15</a:t>
            </a:r>
            <a:endParaRPr lang="es-HN" sz="32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5F415B-6FC9-AC7E-56B0-DF73CB70ADED}"/>
              </a:ext>
            </a:extLst>
          </p:cNvPr>
          <p:cNvSpPr txBox="1"/>
          <p:nvPr/>
        </p:nvSpPr>
        <p:spPr>
          <a:xfrm>
            <a:off x="5449318" y="1809058"/>
            <a:ext cx="2920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Movimientos Internos</a:t>
            </a:r>
            <a:endParaRPr lang="es-HN" sz="24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2" name="Subtítulo 3">
            <a:extLst>
              <a:ext uri="{FF2B5EF4-FFF2-40B4-BE49-F238E27FC236}">
                <a16:creationId xmlns:a16="http://schemas.microsoft.com/office/drawing/2014/main" id="{A3C0138A-49B7-AFEE-6C9F-B144DAC0D3A0}"/>
              </a:ext>
            </a:extLst>
          </p:cNvPr>
          <p:cNvSpPr txBox="1">
            <a:spLocks/>
          </p:cNvSpPr>
          <p:nvPr/>
        </p:nvSpPr>
        <p:spPr>
          <a:xfrm>
            <a:off x="5487858" y="2920098"/>
            <a:ext cx="2843412" cy="30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HN" sz="4400" dirty="0">
                <a:solidFill>
                  <a:srgbClr val="12B9E2"/>
                </a:solidFill>
                <a:latin typeface="Montserrat Black" pitchFamily="2" charset="0"/>
              </a:rPr>
              <a:t>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796E58-9FD5-A056-9613-A78C812F02F1}"/>
              </a:ext>
            </a:extLst>
          </p:cNvPr>
          <p:cNvSpPr txBox="1"/>
          <p:nvPr/>
        </p:nvSpPr>
        <p:spPr>
          <a:xfrm>
            <a:off x="4698814" y="3242017"/>
            <a:ext cx="449858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/>
              </a:rPr>
              <a:t>Movimientos e Formación</a:t>
            </a:r>
            <a:endParaRPr lang="es-HN" sz="2400" dirty="0">
              <a:solidFill>
                <a:srgbClr val="005DA5"/>
              </a:solidFill>
              <a:latin typeface="Montserrat"/>
            </a:endParaRPr>
          </a:p>
        </p:txBody>
      </p:sp>
      <p:sp>
        <p:nvSpPr>
          <p:cNvPr id="14" name="Subtítulo 3">
            <a:extLst>
              <a:ext uri="{FF2B5EF4-FFF2-40B4-BE49-F238E27FC236}">
                <a16:creationId xmlns:a16="http://schemas.microsoft.com/office/drawing/2014/main" id="{74A8A1BE-8161-158F-F5B9-5EA3061E4BF4}"/>
              </a:ext>
            </a:extLst>
          </p:cNvPr>
          <p:cNvSpPr txBox="1">
            <a:spLocks/>
          </p:cNvSpPr>
          <p:nvPr/>
        </p:nvSpPr>
        <p:spPr>
          <a:xfrm>
            <a:off x="634026" y="2920098"/>
            <a:ext cx="2843412" cy="30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HN" sz="4400" dirty="0">
                <a:solidFill>
                  <a:srgbClr val="12B9E2"/>
                </a:solidFill>
                <a:latin typeface="Montserrat Black"/>
              </a:rPr>
              <a:t>3</a:t>
            </a:r>
            <a:endParaRPr lang="es-HN" sz="36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7979AE-06A3-5A99-BB61-650459AA0C25}"/>
              </a:ext>
            </a:extLst>
          </p:cNvPr>
          <p:cNvSpPr txBox="1"/>
          <p:nvPr/>
        </p:nvSpPr>
        <p:spPr>
          <a:xfrm>
            <a:off x="303685" y="3242017"/>
            <a:ext cx="3784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Partidos Políticos</a:t>
            </a:r>
            <a:endParaRPr lang="es-HN" sz="2400" dirty="0">
              <a:solidFill>
                <a:srgbClr val="005DA5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2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1154FB-49B1-CC05-47B1-8274FF62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7C88167-EEA6-0B4A-7E7B-A3066FBC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RESULTADOS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E04756-FBEF-D522-2E04-5FD5B5E9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58" t="12594" r="5816" b="8995"/>
          <a:stretch>
            <a:fillRect/>
          </a:stretch>
        </p:blipFill>
        <p:spPr>
          <a:xfrm>
            <a:off x="4218255" y="882632"/>
            <a:ext cx="4705960" cy="3077502"/>
          </a:xfrm>
          <a:prstGeom prst="rect">
            <a:avLst/>
          </a:prstGeom>
        </p:spPr>
      </p:pic>
      <p:sp>
        <p:nvSpPr>
          <p:cNvPr id="11" name="Subtítulo 3">
            <a:extLst>
              <a:ext uri="{FF2B5EF4-FFF2-40B4-BE49-F238E27FC236}">
                <a16:creationId xmlns:a16="http://schemas.microsoft.com/office/drawing/2014/main" id="{B036B0AB-8A0C-3BA6-1A14-49B4137BFA03}"/>
              </a:ext>
            </a:extLst>
          </p:cNvPr>
          <p:cNvSpPr txBox="1">
            <a:spLocks/>
          </p:cNvSpPr>
          <p:nvPr/>
        </p:nvSpPr>
        <p:spPr>
          <a:xfrm>
            <a:off x="787537" y="870457"/>
            <a:ext cx="3144607" cy="534086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4000" dirty="0">
                <a:solidFill>
                  <a:srgbClr val="12B9E2"/>
                </a:solidFill>
                <a:latin typeface="Montserrat Black"/>
              </a:rPr>
              <a:t>4 mil 0503</a:t>
            </a:r>
            <a:endParaRPr lang="es-HN" sz="40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03E86B-2D9D-D126-E40C-16BB326C261B}"/>
              </a:ext>
            </a:extLst>
          </p:cNvPr>
          <p:cNvSpPr txBox="1"/>
          <p:nvPr/>
        </p:nvSpPr>
        <p:spPr>
          <a:xfrm>
            <a:off x="941996" y="1404543"/>
            <a:ext cx="2843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b="1" dirty="0">
                <a:solidFill>
                  <a:srgbClr val="005DA5"/>
                </a:solidFill>
                <a:latin typeface="Montserrat" pitchFamily="2" charset="0"/>
              </a:rPr>
              <a:t>SI entregaron </a:t>
            </a:r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Informes Financieros</a:t>
            </a:r>
            <a:endParaRPr lang="es-HN" sz="18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3" name="Subtítulo 3">
            <a:extLst>
              <a:ext uri="{FF2B5EF4-FFF2-40B4-BE49-F238E27FC236}">
                <a16:creationId xmlns:a16="http://schemas.microsoft.com/office/drawing/2014/main" id="{1BB305F9-EE07-A6F5-48F1-1874A816A425}"/>
              </a:ext>
            </a:extLst>
          </p:cNvPr>
          <p:cNvSpPr txBox="1">
            <a:spLocks/>
          </p:cNvSpPr>
          <p:nvPr/>
        </p:nvSpPr>
        <p:spPr>
          <a:xfrm>
            <a:off x="934273" y="2791053"/>
            <a:ext cx="2843412" cy="5727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4000" dirty="0">
                <a:solidFill>
                  <a:srgbClr val="12B9E2"/>
                </a:solidFill>
                <a:latin typeface="Montserrat Black"/>
              </a:rPr>
              <a:t>1 mil 704</a:t>
            </a:r>
            <a:endParaRPr lang="es-HN" sz="40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14A34F-25BD-D416-6BEE-90A579CF7BA1}"/>
              </a:ext>
            </a:extLst>
          </p:cNvPr>
          <p:cNvSpPr txBox="1"/>
          <p:nvPr/>
        </p:nvSpPr>
        <p:spPr>
          <a:xfrm>
            <a:off x="941996" y="3371476"/>
            <a:ext cx="2843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b="1" dirty="0">
                <a:solidFill>
                  <a:srgbClr val="005DA5"/>
                </a:solidFill>
                <a:latin typeface="Montserrat" pitchFamily="2" charset="0"/>
              </a:rPr>
              <a:t>NO entregaron </a:t>
            </a:r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Informes Financieros</a:t>
            </a:r>
            <a:endParaRPr lang="es-HN" sz="1800" dirty="0">
              <a:solidFill>
                <a:srgbClr val="005DA5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>
          <a:extLst>
            <a:ext uri="{FF2B5EF4-FFF2-40B4-BE49-F238E27FC236}">
              <a16:creationId xmlns:a16="http://schemas.microsoft.com/office/drawing/2014/main" id="{B87A3283-D50D-B3A2-EC5F-B893A24D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3F18E9-8250-1890-28E3-8CBDE435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65E0EF7-AF2C-2F8C-1D9E-7ED42653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PARTIDO LIBERAL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5C6B7FB5-047C-3D8D-5936-87B6C7C80E82}"/>
              </a:ext>
            </a:extLst>
          </p:cNvPr>
          <p:cNvSpPr txBox="1">
            <a:spLocks/>
          </p:cNvSpPr>
          <p:nvPr/>
        </p:nvSpPr>
        <p:spPr>
          <a:xfrm>
            <a:off x="787537" y="831843"/>
            <a:ext cx="284341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4000" dirty="0">
                <a:solidFill>
                  <a:srgbClr val="12B9E2"/>
                </a:solidFill>
                <a:latin typeface="Montserrat Black" pitchFamily="2" charset="0"/>
              </a:rPr>
              <a:t>1 mil 696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82E153-1C7D-0491-57E0-E5E58A8C3C1D}"/>
              </a:ext>
            </a:extLst>
          </p:cNvPr>
          <p:cNvSpPr txBox="1"/>
          <p:nvPr/>
        </p:nvSpPr>
        <p:spPr>
          <a:xfrm>
            <a:off x="787537" y="1404543"/>
            <a:ext cx="2843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39EA998D-C5E6-7854-11DB-B07CCE80637C}"/>
              </a:ext>
            </a:extLst>
          </p:cNvPr>
          <p:cNvSpPr txBox="1">
            <a:spLocks/>
          </p:cNvSpPr>
          <p:nvPr/>
        </p:nvSpPr>
        <p:spPr>
          <a:xfrm>
            <a:off x="834258" y="2203834"/>
            <a:ext cx="284341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 Black" pitchFamily="2" charset="0"/>
              </a:rPr>
              <a:t>1 mil 185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EEE2F9-0106-E814-7ECB-C3C940E8EFF0}"/>
              </a:ext>
            </a:extLst>
          </p:cNvPr>
          <p:cNvSpPr txBox="1"/>
          <p:nvPr/>
        </p:nvSpPr>
        <p:spPr>
          <a:xfrm>
            <a:off x="834258" y="2562870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</a:t>
            </a:r>
            <a:r>
              <a:rPr lang="es-HN" sz="1200" dirty="0">
                <a:solidFill>
                  <a:schemeClr val="bg2">
                    <a:lumMod val="65000"/>
                  </a:schemeClr>
                </a:solidFill>
                <a:latin typeface="Montserrat" pitchFamily="2" charset="0"/>
              </a:rPr>
              <a:t> </a:t>
            </a:r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</a:p>
        </p:txBody>
      </p:sp>
      <p:sp>
        <p:nvSpPr>
          <p:cNvPr id="10" name="Subtítulo 3">
            <a:extLst>
              <a:ext uri="{FF2B5EF4-FFF2-40B4-BE49-F238E27FC236}">
                <a16:creationId xmlns:a16="http://schemas.microsoft.com/office/drawing/2014/main" id="{7800E9FD-A0A9-0999-835C-73CDD2C5E9EA}"/>
              </a:ext>
            </a:extLst>
          </p:cNvPr>
          <p:cNvSpPr txBox="1">
            <a:spLocks/>
          </p:cNvSpPr>
          <p:nvPr/>
        </p:nvSpPr>
        <p:spPr>
          <a:xfrm>
            <a:off x="787537" y="3254439"/>
            <a:ext cx="284341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 Black" pitchFamily="2" charset="0"/>
              </a:rPr>
              <a:t>511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3BDE47-5175-B795-743A-F3A3C4BB429C}"/>
              </a:ext>
            </a:extLst>
          </p:cNvPr>
          <p:cNvSpPr txBox="1"/>
          <p:nvPr/>
        </p:nvSpPr>
        <p:spPr>
          <a:xfrm>
            <a:off x="787537" y="3613475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informes</a:t>
            </a:r>
          </a:p>
        </p:txBody>
      </p:sp>
      <p:sp>
        <p:nvSpPr>
          <p:cNvPr id="12" name="Subtítulo 3">
            <a:extLst>
              <a:ext uri="{FF2B5EF4-FFF2-40B4-BE49-F238E27FC236}">
                <a16:creationId xmlns:a16="http://schemas.microsoft.com/office/drawing/2014/main" id="{31084296-71FF-B5F6-391F-D576C7C5985C}"/>
              </a:ext>
            </a:extLst>
          </p:cNvPr>
          <p:cNvSpPr txBox="1">
            <a:spLocks/>
          </p:cNvSpPr>
          <p:nvPr/>
        </p:nvSpPr>
        <p:spPr>
          <a:xfrm>
            <a:off x="5129412" y="2621058"/>
            <a:ext cx="3303903" cy="5727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6600" dirty="0">
                <a:solidFill>
                  <a:srgbClr val="12B9E2"/>
                </a:solidFill>
                <a:latin typeface="Montserrat Black"/>
              </a:rPr>
              <a:t>69.9%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91F31E-5B7C-0E19-BFEB-359BD14EF8AB}"/>
              </a:ext>
            </a:extLst>
          </p:cNvPr>
          <p:cNvSpPr txBox="1"/>
          <p:nvPr/>
        </p:nvSpPr>
        <p:spPr>
          <a:xfrm>
            <a:off x="5359657" y="3587320"/>
            <a:ext cx="2843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E0E0B45D-4A78-41DA-4157-26621E8EE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CE765F6-E5F2-B266-EE32-F488F92BCE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42" t="12594" r="5523" b="8995"/>
          <a:stretch>
            <a:fillRect/>
          </a:stretch>
        </p:blipFill>
        <p:spPr>
          <a:xfrm>
            <a:off x="5328981" y="615291"/>
            <a:ext cx="3084733" cy="2023858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EDDB7AD-0AC2-8F25-4D57-6F7DD7B701DA}"/>
              </a:ext>
            </a:extLst>
          </p:cNvPr>
          <p:cNvSpPr/>
          <p:nvPr/>
        </p:nvSpPr>
        <p:spPr>
          <a:xfrm>
            <a:off x="5129412" y="2294751"/>
            <a:ext cx="946764" cy="3263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583B5D-A0F8-DE13-8280-F182B5E9A453}"/>
              </a:ext>
            </a:extLst>
          </p:cNvPr>
          <p:cNvSpPr/>
          <p:nvPr/>
        </p:nvSpPr>
        <p:spPr>
          <a:xfrm>
            <a:off x="7549304" y="615316"/>
            <a:ext cx="1138600" cy="3519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>
          <a:extLst>
            <a:ext uri="{FF2B5EF4-FFF2-40B4-BE49-F238E27FC236}">
              <a16:creationId xmlns:a16="http://schemas.microsoft.com/office/drawing/2014/main" id="{CFEF3156-451D-FB2B-4DD7-4609040DD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9BFC68-4301-2A69-BE6C-1EB15FA1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D7CD2ED-2B49-276F-B1B0-D6ADF56A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PARTIDO LIBRE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955A3F1-CDFC-8A64-EBED-0054A6E43E79}"/>
              </a:ext>
            </a:extLst>
          </p:cNvPr>
          <p:cNvSpPr txBox="1">
            <a:spLocks/>
          </p:cNvSpPr>
          <p:nvPr/>
        </p:nvSpPr>
        <p:spPr>
          <a:xfrm>
            <a:off x="787537" y="831843"/>
            <a:ext cx="284341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4000" dirty="0">
                <a:solidFill>
                  <a:srgbClr val="12B9E2"/>
                </a:solidFill>
                <a:latin typeface="Montserrat Black" pitchFamily="2" charset="0"/>
              </a:rPr>
              <a:t>2 mil 508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C7A030-6D86-5675-A0CE-8636C5B18431}"/>
              </a:ext>
            </a:extLst>
          </p:cNvPr>
          <p:cNvSpPr txBox="1"/>
          <p:nvPr/>
        </p:nvSpPr>
        <p:spPr>
          <a:xfrm>
            <a:off x="787537" y="1404543"/>
            <a:ext cx="2843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626044C8-8890-F0F9-DF8C-F970859200DE}"/>
              </a:ext>
            </a:extLst>
          </p:cNvPr>
          <p:cNvSpPr txBox="1">
            <a:spLocks/>
          </p:cNvSpPr>
          <p:nvPr/>
        </p:nvSpPr>
        <p:spPr>
          <a:xfrm>
            <a:off x="834258" y="2203834"/>
            <a:ext cx="284341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 Black" pitchFamily="2" charset="0"/>
              </a:rPr>
              <a:t>1 mil 673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1D79F6-895C-7F43-098B-68A10E4A997B}"/>
              </a:ext>
            </a:extLst>
          </p:cNvPr>
          <p:cNvSpPr txBox="1"/>
          <p:nvPr/>
        </p:nvSpPr>
        <p:spPr>
          <a:xfrm>
            <a:off x="834258" y="2562870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0" name="Subtítulo 3">
            <a:extLst>
              <a:ext uri="{FF2B5EF4-FFF2-40B4-BE49-F238E27FC236}">
                <a16:creationId xmlns:a16="http://schemas.microsoft.com/office/drawing/2014/main" id="{BA5E19EE-FC52-B978-4863-C113F7D6820E}"/>
              </a:ext>
            </a:extLst>
          </p:cNvPr>
          <p:cNvSpPr txBox="1">
            <a:spLocks/>
          </p:cNvSpPr>
          <p:nvPr/>
        </p:nvSpPr>
        <p:spPr>
          <a:xfrm>
            <a:off x="787537" y="3254439"/>
            <a:ext cx="284341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 Black" pitchFamily="2" charset="0"/>
              </a:rPr>
              <a:t>835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59031E-975B-EA2A-E139-07EC86D4A685}"/>
              </a:ext>
            </a:extLst>
          </p:cNvPr>
          <p:cNvSpPr txBox="1"/>
          <p:nvPr/>
        </p:nvSpPr>
        <p:spPr>
          <a:xfrm>
            <a:off x="834258" y="3641181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2" name="Subtítulo 3">
            <a:extLst>
              <a:ext uri="{FF2B5EF4-FFF2-40B4-BE49-F238E27FC236}">
                <a16:creationId xmlns:a16="http://schemas.microsoft.com/office/drawing/2014/main" id="{DCC1B3A6-D6E8-3BEB-A354-B42A87742AC3}"/>
              </a:ext>
            </a:extLst>
          </p:cNvPr>
          <p:cNvSpPr txBox="1">
            <a:spLocks/>
          </p:cNvSpPr>
          <p:nvPr/>
        </p:nvSpPr>
        <p:spPr>
          <a:xfrm>
            <a:off x="5129412" y="2621058"/>
            <a:ext cx="330390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6600" dirty="0">
                <a:solidFill>
                  <a:srgbClr val="12B9E2"/>
                </a:solidFill>
                <a:latin typeface="Montserrat Black" pitchFamily="2" charset="0"/>
              </a:rPr>
              <a:t>66.7%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2D33FB7-0A8B-555C-7CAD-2C05FD5C4E45}"/>
              </a:ext>
            </a:extLst>
          </p:cNvPr>
          <p:cNvSpPr txBox="1"/>
          <p:nvPr/>
        </p:nvSpPr>
        <p:spPr>
          <a:xfrm>
            <a:off x="5359657" y="3587320"/>
            <a:ext cx="2843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8A396BE-A88C-943D-75A9-14D631094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02D441D-DC43-5B68-5906-495F4275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347" b="9218"/>
          <a:stretch>
            <a:fillRect/>
          </a:stretch>
        </p:blipFill>
        <p:spPr>
          <a:xfrm>
            <a:off x="5129412" y="657277"/>
            <a:ext cx="3500750" cy="203639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AF34E1A-63D9-6011-B557-BC7FAF255716}"/>
              </a:ext>
            </a:extLst>
          </p:cNvPr>
          <p:cNvSpPr/>
          <p:nvPr/>
        </p:nvSpPr>
        <p:spPr>
          <a:xfrm>
            <a:off x="4992950" y="2247456"/>
            <a:ext cx="946764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6C375A8-A9B8-5F97-8D25-3D6437C6EE4B}"/>
              </a:ext>
            </a:extLst>
          </p:cNvPr>
          <p:cNvSpPr/>
          <p:nvPr/>
        </p:nvSpPr>
        <p:spPr>
          <a:xfrm>
            <a:off x="7634257" y="769775"/>
            <a:ext cx="1138600" cy="3519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>
          <a:extLst>
            <a:ext uri="{FF2B5EF4-FFF2-40B4-BE49-F238E27FC236}">
              <a16:creationId xmlns:a16="http://schemas.microsoft.com/office/drawing/2014/main" id="{AE9BBF41-F095-638E-420E-018578CF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FAC2C7-3254-9A49-B6AB-B95B5142D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F421C3C-9B45-4AFF-0B0F-E16A14D1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PARTIDO NACIONAL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27AAB37C-EB4C-90F4-9ED2-B0364A91ABF5}"/>
              </a:ext>
            </a:extLst>
          </p:cNvPr>
          <p:cNvSpPr txBox="1">
            <a:spLocks/>
          </p:cNvSpPr>
          <p:nvPr/>
        </p:nvSpPr>
        <p:spPr>
          <a:xfrm>
            <a:off x="787537" y="831843"/>
            <a:ext cx="2843412" cy="5727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4000" dirty="0">
                <a:solidFill>
                  <a:srgbClr val="12B9E2"/>
                </a:solidFill>
                <a:latin typeface="Montserrat Black"/>
              </a:rPr>
              <a:t>1 mil 553</a:t>
            </a:r>
            <a:endParaRPr lang="es-HN" sz="40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8152CB-05E4-E5C5-4F86-0AC46B84A6C9}"/>
              </a:ext>
            </a:extLst>
          </p:cNvPr>
          <p:cNvSpPr txBox="1"/>
          <p:nvPr/>
        </p:nvSpPr>
        <p:spPr>
          <a:xfrm>
            <a:off x="787537" y="1404543"/>
            <a:ext cx="2843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F4489E84-AD8D-5DC1-4606-41815E32996E}"/>
              </a:ext>
            </a:extLst>
          </p:cNvPr>
          <p:cNvSpPr txBox="1">
            <a:spLocks/>
          </p:cNvSpPr>
          <p:nvPr/>
        </p:nvSpPr>
        <p:spPr>
          <a:xfrm>
            <a:off x="834258" y="2203834"/>
            <a:ext cx="2843412" cy="369332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 Black"/>
              </a:rPr>
              <a:t>1 mil 195</a:t>
            </a:r>
            <a:endParaRPr lang="es-HN" sz="28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3B7805-2AD4-38EC-9384-13920E2C224E}"/>
              </a:ext>
            </a:extLst>
          </p:cNvPr>
          <p:cNvSpPr txBox="1"/>
          <p:nvPr/>
        </p:nvSpPr>
        <p:spPr>
          <a:xfrm>
            <a:off x="834258" y="2562870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0" name="Subtítulo 3">
            <a:extLst>
              <a:ext uri="{FF2B5EF4-FFF2-40B4-BE49-F238E27FC236}">
                <a16:creationId xmlns:a16="http://schemas.microsoft.com/office/drawing/2014/main" id="{2F365E0D-C7EB-0D64-05DC-B840D27E1D37}"/>
              </a:ext>
            </a:extLst>
          </p:cNvPr>
          <p:cNvSpPr txBox="1">
            <a:spLocks/>
          </p:cNvSpPr>
          <p:nvPr/>
        </p:nvSpPr>
        <p:spPr>
          <a:xfrm>
            <a:off x="787537" y="3254439"/>
            <a:ext cx="2843412" cy="369332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 Black"/>
              </a:rPr>
              <a:t>3</a:t>
            </a:r>
            <a:r>
              <a:rPr lang="es-419" sz="2800" dirty="0">
                <a:solidFill>
                  <a:srgbClr val="12B9E2"/>
                </a:solidFill>
                <a:latin typeface="Montserrat Black"/>
              </a:rPr>
              <a:t>58</a:t>
            </a:r>
            <a:endParaRPr lang="es-HN" sz="28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2A13F0-E287-CE7B-CAA4-BEA55ED1B949}"/>
              </a:ext>
            </a:extLst>
          </p:cNvPr>
          <p:cNvSpPr txBox="1"/>
          <p:nvPr/>
        </p:nvSpPr>
        <p:spPr>
          <a:xfrm>
            <a:off x="787537" y="3613475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0AC31A-9A50-1259-22C3-CC1124AF1B78}"/>
              </a:ext>
            </a:extLst>
          </p:cNvPr>
          <p:cNvSpPr txBox="1"/>
          <p:nvPr/>
        </p:nvSpPr>
        <p:spPr>
          <a:xfrm>
            <a:off x="5359657" y="3587320"/>
            <a:ext cx="2843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E13AF80-CDC8-9FFD-CED0-249848EC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2C37B2-F161-BACF-67A5-167F283DCB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16" t="5361" r="10785" b="493"/>
          <a:stretch>
            <a:fillRect/>
          </a:stretch>
        </p:blipFill>
        <p:spPr>
          <a:xfrm>
            <a:off x="5414393" y="507607"/>
            <a:ext cx="2733939" cy="2380337"/>
          </a:xfrm>
          <a:prstGeom prst="rect">
            <a:avLst/>
          </a:prstGeom>
        </p:spPr>
      </p:pic>
      <p:sp>
        <p:nvSpPr>
          <p:cNvPr id="12" name="Subtítulo 3">
            <a:extLst>
              <a:ext uri="{FF2B5EF4-FFF2-40B4-BE49-F238E27FC236}">
                <a16:creationId xmlns:a16="http://schemas.microsoft.com/office/drawing/2014/main" id="{39D61982-D196-5F5F-4ED0-4AC4B45C52A1}"/>
              </a:ext>
            </a:extLst>
          </p:cNvPr>
          <p:cNvSpPr txBox="1">
            <a:spLocks/>
          </p:cNvSpPr>
          <p:nvPr/>
        </p:nvSpPr>
        <p:spPr>
          <a:xfrm>
            <a:off x="5245257" y="2698288"/>
            <a:ext cx="3303903" cy="5727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6600" dirty="0">
                <a:solidFill>
                  <a:srgbClr val="12B9E2"/>
                </a:solidFill>
                <a:latin typeface="Montserrat Black"/>
              </a:rPr>
              <a:t>76.9%</a:t>
            </a:r>
            <a:endParaRPr lang="es-HN" sz="66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EC1552-44BE-8408-A55C-A1BF7C0E149D}"/>
              </a:ext>
            </a:extLst>
          </p:cNvPr>
          <p:cNvSpPr/>
          <p:nvPr/>
        </p:nvSpPr>
        <p:spPr>
          <a:xfrm>
            <a:off x="5414393" y="2555272"/>
            <a:ext cx="946764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6C1391-C6D9-5B65-B180-30CC2473C5CB}"/>
              </a:ext>
            </a:extLst>
          </p:cNvPr>
          <p:cNvSpPr/>
          <p:nvPr/>
        </p:nvSpPr>
        <p:spPr>
          <a:xfrm>
            <a:off x="7224939" y="507194"/>
            <a:ext cx="1138600" cy="3519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23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4303-D810-7B84-14AC-B1A9F3F82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A0F383D-10F3-2B9C-BAFD-63A2A93E6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189" y="1352450"/>
            <a:ext cx="2843412" cy="572700"/>
          </a:xfrm>
        </p:spPr>
        <p:txBody>
          <a:bodyPr/>
          <a:lstStyle/>
          <a:p>
            <a:pPr algn="ctr"/>
            <a:r>
              <a:rPr lang="es-HN" sz="4000" dirty="0">
                <a:solidFill>
                  <a:srgbClr val="12B9E2"/>
                </a:solidFill>
                <a:latin typeface="Montserrat Black" pitchFamily="2" charset="0"/>
              </a:rPr>
              <a:t>1 mil 196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19A72-78DB-1405-53DC-B1142F5E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24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SUJETOS OBLIGADOS FISCALIZADOS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4BEFDD-F96E-A249-8471-3CAB9BD7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6662ED-4AAA-A359-4CAC-C59642DB8E13}"/>
              </a:ext>
            </a:extLst>
          </p:cNvPr>
          <p:cNvSpPr txBox="1"/>
          <p:nvPr/>
        </p:nvSpPr>
        <p:spPr>
          <a:xfrm>
            <a:off x="4641710" y="1269468"/>
            <a:ext cx="36747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Precandidatos </a:t>
            </a:r>
            <a:r>
              <a:rPr lang="es-HN" b="1" dirty="0">
                <a:solidFill>
                  <a:srgbClr val="005DA5"/>
                </a:solidFill>
                <a:latin typeface="Montserrat" pitchFamily="2" charset="0"/>
              </a:rPr>
              <a:t>Electos</a:t>
            </a:r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 para las Elecciones Generales, presentaron Informe Financiero</a:t>
            </a:r>
            <a:endParaRPr lang="es-HN" sz="18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4" name="Subtítulo 3">
            <a:extLst>
              <a:ext uri="{FF2B5EF4-FFF2-40B4-BE49-F238E27FC236}">
                <a16:creationId xmlns:a16="http://schemas.microsoft.com/office/drawing/2014/main" id="{D586A22F-0D68-633B-9691-01A51C9F8008}"/>
              </a:ext>
            </a:extLst>
          </p:cNvPr>
          <p:cNvSpPr txBox="1">
            <a:spLocks/>
          </p:cNvSpPr>
          <p:nvPr/>
        </p:nvSpPr>
        <p:spPr>
          <a:xfrm>
            <a:off x="634026" y="2920098"/>
            <a:ext cx="2843412" cy="30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s-HN" sz="4400" dirty="0">
                <a:solidFill>
                  <a:srgbClr val="12B9E2"/>
                </a:solidFill>
                <a:latin typeface="Montserrat Black" pitchFamily="2" charset="0"/>
              </a:rPr>
              <a:t>85</a:t>
            </a:r>
            <a:endParaRPr lang="es-HN" sz="3600" dirty="0">
              <a:solidFill>
                <a:srgbClr val="12B9E2"/>
              </a:solidFill>
              <a:latin typeface="Montserrat Black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D4A49A-46C7-5AFD-B536-266ACB27778F}"/>
              </a:ext>
            </a:extLst>
          </p:cNvPr>
          <p:cNvSpPr txBox="1"/>
          <p:nvPr/>
        </p:nvSpPr>
        <p:spPr>
          <a:xfrm>
            <a:off x="4641710" y="2704796"/>
            <a:ext cx="38014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Precandidatos </a:t>
            </a:r>
            <a:r>
              <a:rPr lang="es-HN" b="1" dirty="0">
                <a:solidFill>
                  <a:srgbClr val="005DA5"/>
                </a:solidFill>
                <a:latin typeface="Montserrat" pitchFamily="2" charset="0"/>
              </a:rPr>
              <a:t>Electos</a:t>
            </a:r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 para las Elecciones Generales, </a:t>
            </a:r>
          </a:p>
          <a:p>
            <a:r>
              <a:rPr lang="es-HN" b="1" dirty="0">
                <a:solidFill>
                  <a:srgbClr val="005DA5"/>
                </a:solidFill>
                <a:latin typeface="Montserrat" pitchFamily="2" charset="0"/>
              </a:rPr>
              <a:t>NO PRESENTARON </a:t>
            </a:r>
            <a:r>
              <a:rPr lang="es-HN" dirty="0">
                <a:solidFill>
                  <a:srgbClr val="005DA5"/>
                </a:solidFill>
                <a:latin typeface="Montserrat" pitchFamily="2" charset="0"/>
              </a:rPr>
              <a:t>Informe Financiero</a:t>
            </a:r>
            <a:endParaRPr lang="es-HN" sz="1800" dirty="0">
              <a:solidFill>
                <a:srgbClr val="005DA5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>
          <a:extLst>
            <a:ext uri="{FF2B5EF4-FFF2-40B4-BE49-F238E27FC236}">
              <a16:creationId xmlns:a16="http://schemas.microsoft.com/office/drawing/2014/main" id="{0C8C6561-167D-615E-BB09-57DC33A4E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2B0656-478D-E8F2-2568-7D68B6A6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4426858"/>
            <a:ext cx="3854175" cy="254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CD9DACB-1BF7-5980-9395-8A89B53D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10" y="75069"/>
            <a:ext cx="7704000" cy="572700"/>
          </a:xfrm>
        </p:spPr>
        <p:txBody>
          <a:bodyPr/>
          <a:lstStyle/>
          <a:p>
            <a:r>
              <a:rPr lang="es-HN" sz="1800" b="1" dirty="0">
                <a:solidFill>
                  <a:schemeClr val="bg2">
                    <a:lumMod val="65000"/>
                  </a:schemeClr>
                </a:solidFill>
                <a:latin typeface="Montserrat Black" pitchFamily="2" charset="0"/>
              </a:rPr>
              <a:t>CUMPLIMIENTO EN NIVEL ELECTIVO MUNICIPAL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FC4766-2B8A-B4F5-1DE2-900B30A239DC}"/>
              </a:ext>
            </a:extLst>
          </p:cNvPr>
          <p:cNvSpPr txBox="1"/>
          <p:nvPr/>
        </p:nvSpPr>
        <p:spPr>
          <a:xfrm>
            <a:off x="598540" y="1109035"/>
            <a:ext cx="188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Partido Liberal 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5EF6DC7C-36DF-6059-E168-FB846D49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843FDE-A9DA-88E7-D4A8-BD46FD846CC2}"/>
              </a:ext>
            </a:extLst>
          </p:cNvPr>
          <p:cNvSpPr/>
          <p:nvPr/>
        </p:nvSpPr>
        <p:spPr>
          <a:xfrm>
            <a:off x="5414393" y="2555272"/>
            <a:ext cx="946764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Subtítulo 3">
            <a:extLst>
              <a:ext uri="{FF2B5EF4-FFF2-40B4-BE49-F238E27FC236}">
                <a16:creationId xmlns:a16="http://schemas.microsoft.com/office/drawing/2014/main" id="{D851832E-6D98-8132-06F0-6A1D195319CF}"/>
              </a:ext>
            </a:extLst>
          </p:cNvPr>
          <p:cNvSpPr txBox="1">
            <a:spLocks/>
          </p:cNvSpPr>
          <p:nvPr/>
        </p:nvSpPr>
        <p:spPr>
          <a:xfrm>
            <a:off x="4936376" y="996942"/>
            <a:ext cx="958964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769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033C14-4FC9-F5CB-1775-2AA382FDF2B9}"/>
              </a:ext>
            </a:extLst>
          </p:cNvPr>
          <p:cNvSpPr txBox="1"/>
          <p:nvPr/>
        </p:nvSpPr>
        <p:spPr>
          <a:xfrm>
            <a:off x="4866294" y="1366274"/>
            <a:ext cx="1099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29" name="Subtítulo 3">
            <a:extLst>
              <a:ext uri="{FF2B5EF4-FFF2-40B4-BE49-F238E27FC236}">
                <a16:creationId xmlns:a16="http://schemas.microsoft.com/office/drawing/2014/main" id="{19F2E8E5-51F7-DA57-56DC-DA8C6DE7E4AC}"/>
              </a:ext>
            </a:extLst>
          </p:cNvPr>
          <p:cNvSpPr txBox="1">
            <a:spLocks/>
          </p:cNvSpPr>
          <p:nvPr/>
        </p:nvSpPr>
        <p:spPr>
          <a:xfrm>
            <a:off x="6047719" y="996942"/>
            <a:ext cx="778754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411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310BF3-ADF0-DAC5-3753-89E88601C1A7}"/>
              </a:ext>
            </a:extLst>
          </p:cNvPr>
          <p:cNvSpPr txBox="1"/>
          <p:nvPr/>
        </p:nvSpPr>
        <p:spPr>
          <a:xfrm>
            <a:off x="5879726" y="1366274"/>
            <a:ext cx="1326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31" name="Subtítulo 3">
            <a:extLst>
              <a:ext uri="{FF2B5EF4-FFF2-40B4-BE49-F238E27FC236}">
                <a16:creationId xmlns:a16="http://schemas.microsoft.com/office/drawing/2014/main" id="{ED082FC2-E46E-E429-8917-6B685168E4A3}"/>
              </a:ext>
            </a:extLst>
          </p:cNvPr>
          <p:cNvSpPr txBox="1">
            <a:spLocks/>
          </p:cNvSpPr>
          <p:nvPr/>
        </p:nvSpPr>
        <p:spPr>
          <a:xfrm>
            <a:off x="3030207" y="1014964"/>
            <a:ext cx="1829980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1 mil 180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0D9F2CA-00FC-6179-6540-EA502E46319D}"/>
              </a:ext>
            </a:extLst>
          </p:cNvPr>
          <p:cNvSpPr txBox="1"/>
          <p:nvPr/>
        </p:nvSpPr>
        <p:spPr>
          <a:xfrm>
            <a:off x="2564639" y="1371541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7A33135D-8054-04FD-7DC5-3419D8D44941}"/>
              </a:ext>
            </a:extLst>
          </p:cNvPr>
          <p:cNvSpPr txBox="1">
            <a:spLocks/>
          </p:cNvSpPr>
          <p:nvPr/>
        </p:nvSpPr>
        <p:spPr>
          <a:xfrm>
            <a:off x="7281975" y="971283"/>
            <a:ext cx="152830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3200" dirty="0">
                <a:solidFill>
                  <a:srgbClr val="12B9E2"/>
                </a:solidFill>
                <a:latin typeface="Montserrat Black" pitchFamily="2" charset="0"/>
              </a:rPr>
              <a:t>65.2%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FD2CDF-3E01-B11A-5037-A3B554B5DA57}"/>
              </a:ext>
            </a:extLst>
          </p:cNvPr>
          <p:cNvSpPr txBox="1"/>
          <p:nvPr/>
        </p:nvSpPr>
        <p:spPr>
          <a:xfrm>
            <a:off x="7333645" y="1388218"/>
            <a:ext cx="13260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6CA327-5513-015A-1492-274CF54C7C01}"/>
              </a:ext>
            </a:extLst>
          </p:cNvPr>
          <p:cNvSpPr txBox="1"/>
          <p:nvPr/>
        </p:nvSpPr>
        <p:spPr>
          <a:xfrm>
            <a:off x="598540" y="2102574"/>
            <a:ext cx="188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Partido LIBRE </a:t>
            </a:r>
          </a:p>
        </p:txBody>
      </p:sp>
      <p:sp>
        <p:nvSpPr>
          <p:cNvPr id="9" name="Subtítulo 3">
            <a:extLst>
              <a:ext uri="{FF2B5EF4-FFF2-40B4-BE49-F238E27FC236}">
                <a16:creationId xmlns:a16="http://schemas.microsoft.com/office/drawing/2014/main" id="{132BFB7E-E466-BE6B-EEAA-5BC8F9D42DA7}"/>
              </a:ext>
            </a:extLst>
          </p:cNvPr>
          <p:cNvSpPr txBox="1">
            <a:spLocks/>
          </p:cNvSpPr>
          <p:nvPr/>
        </p:nvSpPr>
        <p:spPr>
          <a:xfrm>
            <a:off x="4936375" y="1990481"/>
            <a:ext cx="983483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1,017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0B9B8E-F99A-4EEC-2748-F79035D7F134}"/>
              </a:ext>
            </a:extLst>
          </p:cNvPr>
          <p:cNvSpPr txBox="1"/>
          <p:nvPr/>
        </p:nvSpPr>
        <p:spPr>
          <a:xfrm>
            <a:off x="4866294" y="2359813"/>
            <a:ext cx="1099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1" name="Subtítulo 3">
            <a:extLst>
              <a:ext uri="{FF2B5EF4-FFF2-40B4-BE49-F238E27FC236}">
                <a16:creationId xmlns:a16="http://schemas.microsoft.com/office/drawing/2014/main" id="{9C020054-4CB7-0D2A-FB79-A0C48288E9F1}"/>
              </a:ext>
            </a:extLst>
          </p:cNvPr>
          <p:cNvSpPr txBox="1">
            <a:spLocks/>
          </p:cNvSpPr>
          <p:nvPr/>
        </p:nvSpPr>
        <p:spPr>
          <a:xfrm>
            <a:off x="6047719" y="1990481"/>
            <a:ext cx="815490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632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020F76-277F-7A1E-AAAE-57EA6B9C06E2}"/>
              </a:ext>
            </a:extLst>
          </p:cNvPr>
          <p:cNvSpPr txBox="1"/>
          <p:nvPr/>
        </p:nvSpPr>
        <p:spPr>
          <a:xfrm>
            <a:off x="5879726" y="2359813"/>
            <a:ext cx="1326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3" name="Subtítulo 3">
            <a:extLst>
              <a:ext uri="{FF2B5EF4-FFF2-40B4-BE49-F238E27FC236}">
                <a16:creationId xmlns:a16="http://schemas.microsoft.com/office/drawing/2014/main" id="{62F23FE2-7AF8-DDD3-95DB-96120AEB5C8A}"/>
              </a:ext>
            </a:extLst>
          </p:cNvPr>
          <p:cNvSpPr txBox="1">
            <a:spLocks/>
          </p:cNvSpPr>
          <p:nvPr/>
        </p:nvSpPr>
        <p:spPr>
          <a:xfrm>
            <a:off x="3030207" y="2008503"/>
            <a:ext cx="1829980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1 mil 649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7A3708-7DF9-7BFB-C3BF-7EC9223D58AA}"/>
              </a:ext>
            </a:extLst>
          </p:cNvPr>
          <p:cNvSpPr txBox="1"/>
          <p:nvPr/>
        </p:nvSpPr>
        <p:spPr>
          <a:xfrm>
            <a:off x="2564639" y="2365080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15" name="Subtítulo 3">
            <a:extLst>
              <a:ext uri="{FF2B5EF4-FFF2-40B4-BE49-F238E27FC236}">
                <a16:creationId xmlns:a16="http://schemas.microsoft.com/office/drawing/2014/main" id="{98A1C502-9722-3AC2-B715-44C796DADD9A}"/>
              </a:ext>
            </a:extLst>
          </p:cNvPr>
          <p:cNvSpPr txBox="1">
            <a:spLocks/>
          </p:cNvSpPr>
          <p:nvPr/>
        </p:nvSpPr>
        <p:spPr>
          <a:xfrm>
            <a:off x="7281975" y="1964822"/>
            <a:ext cx="152830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3200" dirty="0">
                <a:solidFill>
                  <a:srgbClr val="12B9E2"/>
                </a:solidFill>
                <a:latin typeface="Montserrat Black" pitchFamily="2" charset="0"/>
              </a:rPr>
              <a:t>61.7%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BBC79E-B905-1F5E-C349-4BBC303CD740}"/>
              </a:ext>
            </a:extLst>
          </p:cNvPr>
          <p:cNvSpPr txBox="1"/>
          <p:nvPr/>
        </p:nvSpPr>
        <p:spPr>
          <a:xfrm>
            <a:off x="7333645" y="2381757"/>
            <a:ext cx="13260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73AB48-E990-EB44-28E3-DDEF44DC5F1A}"/>
              </a:ext>
            </a:extLst>
          </p:cNvPr>
          <p:cNvSpPr txBox="1"/>
          <p:nvPr/>
        </p:nvSpPr>
        <p:spPr>
          <a:xfrm>
            <a:off x="598539" y="3052432"/>
            <a:ext cx="2184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dirty="0">
                <a:solidFill>
                  <a:srgbClr val="005DA5"/>
                </a:solidFill>
                <a:latin typeface="Montserrat" pitchFamily="2" charset="0"/>
              </a:rPr>
              <a:t>Partido Nacional </a:t>
            </a:r>
          </a:p>
        </p:txBody>
      </p:sp>
      <p:sp>
        <p:nvSpPr>
          <p:cNvPr id="19" name="Subtítulo 3">
            <a:extLst>
              <a:ext uri="{FF2B5EF4-FFF2-40B4-BE49-F238E27FC236}">
                <a16:creationId xmlns:a16="http://schemas.microsoft.com/office/drawing/2014/main" id="{A10C426C-7879-7469-1DDE-040B8CF965D3}"/>
              </a:ext>
            </a:extLst>
          </p:cNvPr>
          <p:cNvSpPr txBox="1">
            <a:spLocks/>
          </p:cNvSpPr>
          <p:nvPr/>
        </p:nvSpPr>
        <p:spPr>
          <a:xfrm>
            <a:off x="4936376" y="2940339"/>
            <a:ext cx="958964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 pitchFamily="2" charset="0"/>
              </a:rPr>
              <a:t>774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A13E1E8-7BFB-8548-6BE0-E682AFE56CCE}"/>
              </a:ext>
            </a:extLst>
          </p:cNvPr>
          <p:cNvSpPr txBox="1"/>
          <p:nvPr/>
        </p:nvSpPr>
        <p:spPr>
          <a:xfrm>
            <a:off x="4866294" y="3309671"/>
            <a:ext cx="1099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21" name="Subtítulo 3">
            <a:extLst>
              <a:ext uri="{FF2B5EF4-FFF2-40B4-BE49-F238E27FC236}">
                <a16:creationId xmlns:a16="http://schemas.microsoft.com/office/drawing/2014/main" id="{0A4DDA1D-91A2-AB0F-68C8-BEDDF6BBD6C4}"/>
              </a:ext>
            </a:extLst>
          </p:cNvPr>
          <p:cNvSpPr txBox="1">
            <a:spLocks/>
          </p:cNvSpPr>
          <p:nvPr/>
        </p:nvSpPr>
        <p:spPr>
          <a:xfrm>
            <a:off x="6047719" y="2955784"/>
            <a:ext cx="946004" cy="35388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/>
              </a:rPr>
              <a:t>279</a:t>
            </a:r>
            <a:endParaRPr lang="es-HN" sz="2800" dirty="0">
              <a:solidFill>
                <a:srgbClr val="12B9E2"/>
              </a:solidFill>
              <a:latin typeface="Montserrat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302E7A-1421-4333-1C6E-9F176C54CD1A}"/>
              </a:ext>
            </a:extLst>
          </p:cNvPr>
          <p:cNvSpPr txBox="1"/>
          <p:nvPr/>
        </p:nvSpPr>
        <p:spPr>
          <a:xfrm>
            <a:off x="5879726" y="3309671"/>
            <a:ext cx="1326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No entregaron </a:t>
            </a:r>
          </a:p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informes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  <p:sp>
        <p:nvSpPr>
          <p:cNvPr id="23" name="Subtítulo 3">
            <a:extLst>
              <a:ext uri="{FF2B5EF4-FFF2-40B4-BE49-F238E27FC236}">
                <a16:creationId xmlns:a16="http://schemas.microsoft.com/office/drawing/2014/main" id="{3A6C40BA-4AFE-AC78-6C3F-CDE34CB446F2}"/>
              </a:ext>
            </a:extLst>
          </p:cNvPr>
          <p:cNvSpPr txBox="1">
            <a:spLocks/>
          </p:cNvSpPr>
          <p:nvPr/>
        </p:nvSpPr>
        <p:spPr>
          <a:xfrm>
            <a:off x="3030207" y="2958361"/>
            <a:ext cx="1829980" cy="369332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2800" dirty="0">
                <a:solidFill>
                  <a:srgbClr val="12B9E2"/>
                </a:solidFill>
                <a:latin typeface="Montserrat"/>
              </a:rPr>
              <a:t>1 mil 053</a:t>
            </a:r>
            <a:endParaRPr lang="es-HN" sz="2800" dirty="0">
              <a:solidFill>
                <a:srgbClr val="12B9E2"/>
              </a:solidFill>
              <a:latin typeface="Montserrat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90B34CE-2600-603D-5D00-53F2FB56A037}"/>
              </a:ext>
            </a:extLst>
          </p:cNvPr>
          <p:cNvSpPr txBox="1"/>
          <p:nvPr/>
        </p:nvSpPr>
        <p:spPr>
          <a:xfrm>
            <a:off x="2564639" y="3314938"/>
            <a:ext cx="2843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Precandidatos</a:t>
            </a:r>
          </a:p>
        </p:txBody>
      </p:sp>
      <p:sp>
        <p:nvSpPr>
          <p:cNvPr id="26" name="Subtítulo 3">
            <a:extLst>
              <a:ext uri="{FF2B5EF4-FFF2-40B4-BE49-F238E27FC236}">
                <a16:creationId xmlns:a16="http://schemas.microsoft.com/office/drawing/2014/main" id="{63E5068B-305C-EDC9-B27F-6AA9378EBF49}"/>
              </a:ext>
            </a:extLst>
          </p:cNvPr>
          <p:cNvSpPr txBox="1">
            <a:spLocks/>
          </p:cNvSpPr>
          <p:nvPr/>
        </p:nvSpPr>
        <p:spPr>
          <a:xfrm>
            <a:off x="7281975" y="2914680"/>
            <a:ext cx="1528302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HN" sz="3200" dirty="0">
                <a:solidFill>
                  <a:srgbClr val="12B9E2"/>
                </a:solidFill>
                <a:latin typeface="Montserrat Black" pitchFamily="2" charset="0"/>
              </a:rPr>
              <a:t>73.6%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4882585-5531-F30A-55A3-5F5F154E0A15}"/>
              </a:ext>
            </a:extLst>
          </p:cNvPr>
          <p:cNvSpPr txBox="1"/>
          <p:nvPr/>
        </p:nvSpPr>
        <p:spPr>
          <a:xfrm>
            <a:off x="7333645" y="3331615"/>
            <a:ext cx="13260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200" dirty="0">
                <a:solidFill>
                  <a:srgbClr val="005DA5"/>
                </a:solidFill>
                <a:latin typeface="Montserrat" pitchFamily="2" charset="0"/>
              </a:rPr>
              <a:t>Cumplimiento</a:t>
            </a:r>
            <a:endParaRPr lang="es-HN" sz="1600" dirty="0">
              <a:solidFill>
                <a:srgbClr val="005DA5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72836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231</Words>
  <Application>Microsoft Office PowerPoint</Application>
  <PresentationFormat>Presentación en pantalla (16:9)</PresentationFormat>
  <Paragraphs>121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Medical Conference Style Presentation by Slidesgo</vt:lpstr>
      <vt:lpstr>Informe de Cumplimiento por los Sujetos Obligados</vt:lpstr>
      <vt:lpstr>OBJETIVOS</vt:lpstr>
      <vt:lpstr>SUJETOS OBLIGADOS FISCALIZADOS</vt:lpstr>
      <vt:lpstr>RESULTADOS</vt:lpstr>
      <vt:lpstr>PARTIDO LIBERAL</vt:lpstr>
      <vt:lpstr>PARTIDO LIBRE</vt:lpstr>
      <vt:lpstr>PARTIDO NACIONAL</vt:lpstr>
      <vt:lpstr>SUJETOS OBLIGADOS FISCALIZADOS</vt:lpstr>
      <vt:lpstr>CUMPLIMIENTO EN NIVEL ELECTIVO MUNICIPAL</vt:lpstr>
      <vt:lpstr>CUMPLIMIENTO EN NIVEL ELECTIVO DIPUTACIONES</vt:lpstr>
      <vt:lpstr>MULTAS DE PRIMERA SANCIÓN</vt:lpstr>
      <vt:lpstr>CONCLUSIONES</vt:lpstr>
      <vt:lpstr>INFORME DE CUMPLIMIENTO DISPONIBLE AQUÍ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Cumplimiento por los Sujetos Obligados</dc:title>
  <dc:creator>Comunicaciones-UFTF</dc:creator>
  <cp:lastModifiedBy>Edgar Alexis Hernandez Valladares</cp:lastModifiedBy>
  <cp:revision>120</cp:revision>
  <dcterms:modified xsi:type="dcterms:W3CDTF">2025-06-16T01:43:40Z</dcterms:modified>
</cp:coreProperties>
</file>