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8" r:id="rId2"/>
    <p:sldId id="260" r:id="rId3"/>
    <p:sldId id="261" r:id="rId4"/>
    <p:sldId id="270" r:id="rId5"/>
    <p:sldId id="265" r:id="rId6"/>
    <p:sldId id="273" r:id="rId7"/>
    <p:sldId id="275" r:id="rId8"/>
    <p:sldId id="289" r:id="rId9"/>
    <p:sldId id="290" r:id="rId10"/>
    <p:sldId id="284" r:id="rId11"/>
    <p:sldId id="285" r:id="rId12"/>
    <p:sldId id="286" r:id="rId13"/>
    <p:sldId id="287" r:id="rId14"/>
    <p:sldId id="288" r:id="rId15"/>
    <p:sldId id="267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4B5"/>
    <a:srgbClr val="12B9E2"/>
    <a:srgbClr val="015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94672"/>
  </p:normalViewPr>
  <p:slideViewPr>
    <p:cSldViewPr snapToGrid="0" showGuides="1">
      <p:cViewPr varScale="1">
        <p:scale>
          <a:sx n="108" d="100"/>
          <a:sy n="108" d="100"/>
        </p:scale>
        <p:origin x="76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D9EBA-BDED-40D2-A671-A8C46A4AC336}" type="datetimeFigureOut">
              <a:rPr lang="es-HN" smtClean="0"/>
              <a:t>4/3/2025</a:t>
            </a:fld>
            <a:endParaRPr lang="es-HN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68CE1-5DE2-43AD-AC72-FB5588DFA63E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4416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68CE1-5DE2-43AD-AC72-FB5588DFA63E}" type="slidenum">
              <a:rPr lang="es-HN" smtClean="0"/>
              <a:t>2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751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68CE1-5DE2-43AD-AC72-FB5588DFA63E}" type="slidenum">
              <a:rPr lang="es-HN" smtClean="0"/>
              <a:t>6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92529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68CE1-5DE2-43AD-AC72-FB5588DFA63E}" type="slidenum">
              <a:rPr lang="es-HN" smtClean="0"/>
              <a:t>11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66502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68CE1-5DE2-43AD-AC72-FB5588DFA63E}" type="slidenum">
              <a:rPr lang="es-HN" smtClean="0"/>
              <a:t>12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33782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68CE1-5DE2-43AD-AC72-FB5588DFA63E}" type="slidenum">
              <a:rPr lang="es-HN" smtClean="0"/>
              <a:t>13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47985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68CE1-5DE2-43AD-AC72-FB5588DFA63E}" type="slidenum">
              <a:rPr lang="es-HN" smtClean="0"/>
              <a:t>14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9412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B733D-2573-B5CA-941E-7CEAC6046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7F1F2-04F5-769B-44CA-4D7FBDF39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03379B-0C0C-3CAF-8F3F-030CB4CC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A029-5F0D-8B4E-A332-7AC0FFCF13AB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E61DCB-89FA-892F-5561-767D2C87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93E0AC-A8E2-1D7A-1564-99B0818D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EE4D-4E96-B74E-9044-0C8375CB2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633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E74E9-50FF-3975-0BC9-942E5001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F0A5D7-7F0A-BAC3-6F81-9E6CB1E53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6F3A2A-5FE1-0E47-8790-985D11551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A029-5F0D-8B4E-A332-7AC0FFCF13AB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1BF781-7A74-9EA8-5A88-885CAB55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7AABC5-FD4F-82FE-397F-47952D46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EE4D-4E96-B74E-9044-0C8375CB2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372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229A2D-4864-F058-1F31-9E2A86789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69CA6A-A703-DEBC-4EAD-24D577270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0158AC-D50E-C610-C972-9375B9DBD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A029-5F0D-8B4E-A332-7AC0FFCF13AB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5281D6-70CB-0071-2C94-581B7DC9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A26963-02FA-7076-6969-21DFD17B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EE4D-4E96-B74E-9044-0C8375CB2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111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A4A2374-7F25-46EC-A5E5-DD85D3BB2F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6858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9547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65332-1D61-EF77-02F5-A35E5B3D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D3CF0-90A4-A462-5737-CB99D7469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D94AA6-7BF2-773C-2407-B3D7BC92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A029-5F0D-8B4E-A332-7AC0FFCF13AB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887488-2D25-CF15-C277-73377270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49612-9C3B-45E0-5454-D8E531EE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EE4D-4E96-B74E-9044-0C8375CB2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555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E34BB-B1A5-6545-8649-5B8589AF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F5C399-CC80-CBD1-53EA-6A013DF6A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EBB8F6-AC5D-1CB6-3FC7-23286EF8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A029-5F0D-8B4E-A332-7AC0FFCF13AB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80287A-38D7-AD21-9D44-0D1449EAA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E41764-69E5-B485-248F-4584BCB5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EE4D-4E96-B74E-9044-0C8375CB2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65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9B9ED-B5B2-7B07-1689-E8C97515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0C5BDD-FD07-9D6D-0051-A2E810F15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E6A31A-38BB-B8EA-FAD0-D324C1A7D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A08CDB-2256-C455-268D-D4167A97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A029-5F0D-8B4E-A332-7AC0FFCF13AB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91EE2C-B22A-DA0B-F0EA-B7F9519D2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69235-6021-42FE-2BBE-83A7865F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EE4D-4E96-B74E-9044-0C8375CB2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689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3C4D3-1D71-7999-40C0-70E4F3924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D53BEE-A93D-B497-22C3-825C5F79B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E2CE3E-9633-F8FB-1677-02F30D118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DAD915-478A-800F-C17C-F17F89DAE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58D252C-0721-48B6-7386-FDEAF94475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25854D6-65AB-97B5-58D3-5D9DCB9A9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A029-5F0D-8B4E-A332-7AC0FFCF13AB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E9DA88-49C9-A217-DDBF-9C9F39BC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0589B3-48CC-4121-2B08-D500088D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EE4D-4E96-B74E-9044-0C8375CB2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45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943C5-913B-44AA-FB00-396508E42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AFD7C5F-C16B-4087-FB72-1EEFDEAFA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A029-5F0D-8B4E-A332-7AC0FFCF13AB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06CEB6-5591-8DE1-4A31-396D28CC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07E704-F133-CB17-C331-A78D2AA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EE4D-4E96-B74E-9044-0C8375CB2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87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66C5C3-A09A-ACE4-B9BD-973AB7C8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A029-5F0D-8B4E-A332-7AC0FFCF13AB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23EFE9-2366-0461-632F-3505D70E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8E274A-86F8-4F4B-16E6-4AE69F33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EE4D-4E96-B74E-9044-0C8375CB2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77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C8AEF-C5DF-34A3-619B-DA9CCA77F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28CDB0-4980-F591-4105-6BBF2F22D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BE6CE1-DD7F-408D-01D0-D5B488BF9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D7EC5B-EB8F-34B6-12F4-3AB333E55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A029-5F0D-8B4E-A332-7AC0FFCF13AB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0D1DD7-0A74-6DBA-6EF1-BB7300396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CEB76A-C363-30E2-BB31-1395F126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EE4D-4E96-B74E-9044-0C8375CB2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78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EA300-D7EA-89AF-6A1C-63FE90680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72CBF19-2EB5-C0EA-003C-913A8AEE6D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A22EC7-A645-E127-4D95-E60D4C0D5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ED866C-AA63-3D2B-2631-1E706897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A029-5F0D-8B4E-A332-7AC0FFCF13AB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D73C62-BB3B-17AC-C25C-954E87F81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3C2DB7-436D-5F52-D953-848F0270F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EE4D-4E96-B74E-9044-0C8375CB2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289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6D43F3-28EB-2D22-C088-81C25ABF8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9BD40D-4346-5D8B-9BC1-13501DE50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019C78-221A-C331-E891-60F2B079B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67A029-5F0D-8B4E-A332-7AC0FFCF13AB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C9CB21-ED3C-5131-09AB-ED8E0AEBC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53EFBA-20B8-DCA7-7FE3-74AA0802D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A2EE4D-4E96-B74E-9044-0C8375CB2A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951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F348BE-2B38-4092-807F-C2A7216AB0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9C022FD-A43F-4910-8E68-6774512F3ED1}"/>
              </a:ext>
            </a:extLst>
          </p:cNvPr>
          <p:cNvCxnSpPr/>
          <p:nvPr/>
        </p:nvCxnSpPr>
        <p:spPr>
          <a:xfrm>
            <a:off x="374197" y="2423164"/>
            <a:ext cx="3049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1D4D24DF-5B63-4DC0-90E2-62EBA55BE943}"/>
              </a:ext>
            </a:extLst>
          </p:cNvPr>
          <p:cNvSpPr/>
          <p:nvPr/>
        </p:nvSpPr>
        <p:spPr>
          <a:xfrm>
            <a:off x="2011365" y="2604189"/>
            <a:ext cx="8169268" cy="1867682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pic>
        <p:nvPicPr>
          <p:cNvPr id="1026" name="Picture 2" descr="Unidad de Financiamiento, Transparencia y Fiscalización - Unidad encargada  de la fiscalización del origen, monto, destino y aplicación de los recursos  privados y públicos usados por los partidos políticos.">
            <a:extLst>
              <a:ext uri="{FF2B5EF4-FFF2-40B4-BE49-F238E27FC236}">
                <a16:creationId xmlns:a16="http://schemas.microsoft.com/office/drawing/2014/main" id="{BB00F7C0-9CF8-4EDE-B23A-111D3A7AC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/>
          <a:stretch/>
        </p:blipFill>
        <p:spPr bwMode="auto">
          <a:xfrm>
            <a:off x="3949606" y="2926815"/>
            <a:ext cx="5837373" cy="120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dad de Financiamiento, Transparencia y Fiscalización - Unidad encargada  de la fiscalización del origen, monto, destino y aplicación de los recursos  privados y públicos usados por los partidos políticos.">
            <a:extLst>
              <a:ext uri="{FF2B5EF4-FFF2-40B4-BE49-F238E27FC236}">
                <a16:creationId xmlns:a16="http://schemas.microsoft.com/office/drawing/2014/main" id="{CC8E271D-2DDC-48DB-A959-6F3215E8C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71"/>
          <a:stretch/>
        </p:blipFill>
        <p:spPr bwMode="auto">
          <a:xfrm>
            <a:off x="2010769" y="2526705"/>
            <a:ext cx="1881098" cy="20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85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7D3D4E4-DBDD-79B1-BD08-8728820A019D}"/>
              </a:ext>
            </a:extLst>
          </p:cNvPr>
          <p:cNvSpPr/>
          <p:nvPr/>
        </p:nvSpPr>
        <p:spPr>
          <a:xfrm>
            <a:off x="11788587" y="0"/>
            <a:ext cx="403413" cy="6858000"/>
          </a:xfrm>
          <a:prstGeom prst="rect">
            <a:avLst/>
          </a:prstGeom>
          <a:solidFill>
            <a:srgbClr val="12B9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Picture 4" descr="Unidad de Financiamiento, Transparencia y Fiscalización - Unidad encargada  de la fiscalización del origen, monto, destino y aplicación de los recursos  privados y públicos usados por los partidos políticos.">
            <a:extLst>
              <a:ext uri="{FF2B5EF4-FFF2-40B4-BE49-F238E27FC236}">
                <a16:creationId xmlns:a16="http://schemas.microsoft.com/office/drawing/2014/main" id="{00BB24E5-36B1-4F53-848B-7D01A1915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71"/>
          <a:stretch/>
        </p:blipFill>
        <p:spPr bwMode="auto">
          <a:xfrm>
            <a:off x="451261" y="5866684"/>
            <a:ext cx="758525" cy="84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EDA869D-2232-48B2-AC94-1D7F85C160E4}"/>
              </a:ext>
            </a:extLst>
          </p:cNvPr>
          <p:cNvSpPr txBox="1"/>
          <p:nvPr/>
        </p:nvSpPr>
        <p:spPr>
          <a:xfrm>
            <a:off x="2173756" y="211604"/>
            <a:ext cx="784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6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VISITAS REGISTRADAS POR CANDIDATO</a:t>
            </a:r>
            <a:endParaRPr lang="es-HN" sz="3600" b="1" spc="50" dirty="0">
              <a:ln w="952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53B6A8-ACD1-46B0-8B96-242D0B857016}"/>
              </a:ext>
            </a:extLst>
          </p:cNvPr>
          <p:cNvSpPr txBox="1"/>
          <p:nvPr/>
        </p:nvSpPr>
        <p:spPr>
          <a:xfrm>
            <a:off x="9067749" y="6211019"/>
            <a:ext cx="238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18 Enero – 18 Febrero</a:t>
            </a:r>
            <a:endParaRPr lang="es-HN" b="1" spc="50" dirty="0">
              <a:ln w="952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4E0510E-B1CC-433C-8D09-44623E92715D}"/>
              </a:ext>
            </a:extLst>
          </p:cNvPr>
          <p:cNvGrpSpPr/>
          <p:nvPr/>
        </p:nvGrpSpPr>
        <p:grpSpPr>
          <a:xfrm>
            <a:off x="1545490" y="891280"/>
            <a:ext cx="8978918" cy="5075439"/>
            <a:chOff x="1545490" y="857935"/>
            <a:chExt cx="8978918" cy="507543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E0F7490-3495-4D3E-A061-88D57DA12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7591" y="924625"/>
              <a:ext cx="8856817" cy="5008749"/>
            </a:xfrm>
            <a:prstGeom prst="rect">
              <a:avLst/>
            </a:prstGeom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C505A7B-2DFA-488D-A8A2-6C01EBEBDA25}"/>
                </a:ext>
              </a:extLst>
            </p:cNvPr>
            <p:cNvSpPr/>
            <p:nvPr/>
          </p:nvSpPr>
          <p:spPr>
            <a:xfrm>
              <a:off x="1545490" y="857935"/>
              <a:ext cx="309943" cy="41046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</p:spTree>
    <p:extLst>
      <p:ext uri="{BB962C8B-B14F-4D97-AF65-F5344CB8AC3E}">
        <p14:creationId xmlns:p14="http://schemas.microsoft.com/office/powerpoint/2010/main" val="1344611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7D3D4E4-DBDD-79B1-BD08-8728820A019D}"/>
              </a:ext>
            </a:extLst>
          </p:cNvPr>
          <p:cNvSpPr/>
          <p:nvPr/>
        </p:nvSpPr>
        <p:spPr>
          <a:xfrm>
            <a:off x="0" y="0"/>
            <a:ext cx="403413" cy="6858000"/>
          </a:xfrm>
          <a:prstGeom prst="rect">
            <a:avLst/>
          </a:prstGeom>
          <a:solidFill>
            <a:srgbClr val="12B9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CFE457E-55E0-48F0-AA2B-1D70F6E879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780"/>
          <a:stretch/>
        </p:blipFill>
        <p:spPr>
          <a:xfrm>
            <a:off x="2848848" y="282103"/>
            <a:ext cx="6783061" cy="5689868"/>
          </a:xfrm>
          <a:prstGeom prst="rect">
            <a:avLst/>
          </a:prstGeom>
        </p:spPr>
      </p:pic>
      <p:pic>
        <p:nvPicPr>
          <p:cNvPr id="6" name="Picture 4" descr="Unidad de Financiamiento, Transparencia y Fiscalización - Unidad encargada  de la fiscalización del origen, monto, destino y aplicación de los recursos  privados y públicos usados por los partidos políticos.">
            <a:extLst>
              <a:ext uri="{FF2B5EF4-FFF2-40B4-BE49-F238E27FC236}">
                <a16:creationId xmlns:a16="http://schemas.microsoft.com/office/drawing/2014/main" id="{A49D16B1-021E-490A-8910-6CEA0674D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71"/>
          <a:stretch/>
        </p:blipFill>
        <p:spPr bwMode="auto">
          <a:xfrm>
            <a:off x="451261" y="5866684"/>
            <a:ext cx="758525" cy="84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80E3241-0E47-4322-A4BF-3435538FF722}"/>
              </a:ext>
            </a:extLst>
          </p:cNvPr>
          <p:cNvSpPr txBox="1"/>
          <p:nvPr/>
        </p:nvSpPr>
        <p:spPr>
          <a:xfrm>
            <a:off x="9449284" y="6104827"/>
            <a:ext cx="238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18 Enero – 18 Febrero</a:t>
            </a:r>
            <a:endParaRPr lang="es-HN" b="1" spc="50" dirty="0">
              <a:ln w="952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0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7D3D4E4-DBDD-79B1-BD08-8728820A019D}"/>
              </a:ext>
            </a:extLst>
          </p:cNvPr>
          <p:cNvSpPr/>
          <p:nvPr/>
        </p:nvSpPr>
        <p:spPr>
          <a:xfrm>
            <a:off x="0" y="0"/>
            <a:ext cx="403413" cy="6858000"/>
          </a:xfrm>
          <a:prstGeom prst="rect">
            <a:avLst/>
          </a:prstGeom>
          <a:solidFill>
            <a:srgbClr val="12B9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4" descr="Unidad de Financiamiento, Transparencia y Fiscalización - Unidad encargada  de la fiscalización del origen, monto, destino y aplicación de los recursos  privados y públicos usados por los partidos políticos.">
            <a:extLst>
              <a:ext uri="{FF2B5EF4-FFF2-40B4-BE49-F238E27FC236}">
                <a16:creationId xmlns:a16="http://schemas.microsoft.com/office/drawing/2014/main" id="{16D1F823-5AC3-457E-9C53-96390D6F7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71"/>
          <a:stretch/>
        </p:blipFill>
        <p:spPr bwMode="auto">
          <a:xfrm>
            <a:off x="451261" y="5866684"/>
            <a:ext cx="758525" cy="84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C4ED415-2C78-4F70-9A55-E9CAD7D1ED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81"/>
          <a:stretch/>
        </p:blipFill>
        <p:spPr>
          <a:xfrm>
            <a:off x="1385508" y="282103"/>
            <a:ext cx="9420983" cy="558458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EDFB069-90F3-455B-AE4E-61DAC8F999D5}"/>
              </a:ext>
            </a:extLst>
          </p:cNvPr>
          <p:cNvSpPr txBox="1"/>
          <p:nvPr/>
        </p:nvSpPr>
        <p:spPr>
          <a:xfrm>
            <a:off x="9355605" y="6104827"/>
            <a:ext cx="238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18 Enero – 18 Febrero</a:t>
            </a:r>
            <a:endParaRPr lang="es-HN" b="1" spc="50" dirty="0">
              <a:ln w="952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54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7D3D4E4-DBDD-79B1-BD08-8728820A019D}"/>
              </a:ext>
            </a:extLst>
          </p:cNvPr>
          <p:cNvSpPr/>
          <p:nvPr/>
        </p:nvSpPr>
        <p:spPr>
          <a:xfrm>
            <a:off x="0" y="0"/>
            <a:ext cx="403413" cy="6858000"/>
          </a:xfrm>
          <a:prstGeom prst="rect">
            <a:avLst/>
          </a:prstGeom>
          <a:solidFill>
            <a:srgbClr val="12B9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03D82B-CF0A-4E55-8EA8-05B82B5A57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222"/>
          <a:stretch/>
        </p:blipFill>
        <p:spPr>
          <a:xfrm>
            <a:off x="3124454" y="282103"/>
            <a:ext cx="5943091" cy="5514906"/>
          </a:xfrm>
          <a:prstGeom prst="rect">
            <a:avLst/>
          </a:prstGeom>
        </p:spPr>
      </p:pic>
      <p:pic>
        <p:nvPicPr>
          <p:cNvPr id="6" name="Picture 4" descr="Unidad de Financiamiento, Transparencia y Fiscalización - Unidad encargada  de la fiscalización del origen, monto, destino y aplicación de los recursos  privados y públicos usados por los partidos políticos.">
            <a:extLst>
              <a:ext uri="{FF2B5EF4-FFF2-40B4-BE49-F238E27FC236}">
                <a16:creationId xmlns:a16="http://schemas.microsoft.com/office/drawing/2014/main" id="{1409C9AA-436B-410F-89E3-D33E5B24C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71"/>
          <a:stretch/>
        </p:blipFill>
        <p:spPr bwMode="auto">
          <a:xfrm>
            <a:off x="451261" y="5866684"/>
            <a:ext cx="758525" cy="84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D6451FE-D35F-410E-AE2F-B9034615690F}"/>
              </a:ext>
            </a:extLst>
          </p:cNvPr>
          <p:cNvSpPr txBox="1"/>
          <p:nvPr/>
        </p:nvSpPr>
        <p:spPr>
          <a:xfrm>
            <a:off x="9350171" y="6104827"/>
            <a:ext cx="238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18 Enero – 18 Febrero</a:t>
            </a:r>
            <a:endParaRPr lang="es-HN" b="1" spc="50" dirty="0">
              <a:ln w="952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59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7D3D4E4-DBDD-79B1-BD08-8728820A019D}"/>
              </a:ext>
            </a:extLst>
          </p:cNvPr>
          <p:cNvSpPr/>
          <p:nvPr/>
        </p:nvSpPr>
        <p:spPr>
          <a:xfrm>
            <a:off x="0" y="0"/>
            <a:ext cx="403413" cy="6858000"/>
          </a:xfrm>
          <a:prstGeom prst="rect">
            <a:avLst/>
          </a:prstGeom>
          <a:solidFill>
            <a:srgbClr val="12B9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4" descr="Unidad de Financiamiento, Transparencia y Fiscalización - Unidad encargada  de la fiscalización del origen, monto, destino y aplicación de los recursos  privados y públicos usados por los partidos políticos.">
            <a:extLst>
              <a:ext uri="{FF2B5EF4-FFF2-40B4-BE49-F238E27FC236}">
                <a16:creationId xmlns:a16="http://schemas.microsoft.com/office/drawing/2014/main" id="{1409C9AA-436B-410F-89E3-D33E5B24C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71"/>
          <a:stretch/>
        </p:blipFill>
        <p:spPr bwMode="auto">
          <a:xfrm>
            <a:off x="969624" y="1273102"/>
            <a:ext cx="3867705" cy="43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0FE5443-4338-473C-91FC-124BC5D5D564}"/>
              </a:ext>
            </a:extLst>
          </p:cNvPr>
          <p:cNvSpPr txBox="1"/>
          <p:nvPr/>
        </p:nvSpPr>
        <p:spPr>
          <a:xfrm>
            <a:off x="5217109" y="2090172"/>
            <a:ext cx="61374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Monitoreo de la inversión publicitaria de los sujetos obligados de los partidos políticos desde el 18 de enero hasta el 18 de febrero de 2025 en radio, televisión, prensa escrita y redes sociales</a:t>
            </a:r>
          </a:p>
          <a:p>
            <a:pPr algn="ctr"/>
            <a:endParaRPr lang="es-ES" sz="2400" b="1" spc="50" dirty="0">
              <a:ln w="952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ES" sz="24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Total: L27,463,883.80</a:t>
            </a:r>
            <a:endParaRPr lang="es-HN" sz="2400" b="1" spc="50" dirty="0">
              <a:ln w="952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0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F8D9B1AE-4E06-FABF-DEA0-9B5A9EBAE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4945" cy="6858000"/>
          </a:xfrm>
          <a:prstGeom prst="rect">
            <a:avLst/>
          </a:prstGeom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C0075A7A-1F36-09CB-2D59-45DDDC4CF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HN" sz="7200" b="1" dirty="0">
                <a:solidFill>
                  <a:schemeClr val="bg1">
                    <a:lumMod val="95000"/>
                  </a:schemeClr>
                </a:solidFill>
                <a:latin typeface="Montserrat Black" pitchFamily="2" charset="0"/>
              </a:rPr>
              <a:t>Gracias por su atención</a:t>
            </a:r>
          </a:p>
        </p:txBody>
      </p:sp>
      <p:pic>
        <p:nvPicPr>
          <p:cNvPr id="15" name="Imagen 14" descr="Texto, Carta&#10;&#10;Descripción generada automáticamente">
            <a:extLst>
              <a:ext uri="{FF2B5EF4-FFF2-40B4-BE49-F238E27FC236}">
                <a16:creationId xmlns:a16="http://schemas.microsoft.com/office/drawing/2014/main" id="{C54138B4-2FC0-913F-4197-E7468C8286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426" b="41702"/>
          <a:stretch/>
        </p:blipFill>
        <p:spPr>
          <a:xfrm>
            <a:off x="4168302" y="4287801"/>
            <a:ext cx="3855396" cy="6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7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34328F4-E3A4-486C-9E5F-866BA1DA49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80531" y="873300"/>
            <a:ext cx="6996105" cy="51114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7D3D4E4-DBDD-79B1-BD08-8728820A019D}"/>
              </a:ext>
            </a:extLst>
          </p:cNvPr>
          <p:cNvSpPr/>
          <p:nvPr/>
        </p:nvSpPr>
        <p:spPr>
          <a:xfrm>
            <a:off x="11788587" y="0"/>
            <a:ext cx="403413" cy="6858000"/>
          </a:xfrm>
          <a:prstGeom prst="rect">
            <a:avLst/>
          </a:prstGeom>
          <a:solidFill>
            <a:srgbClr val="12B9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A9401-12DE-43A8-9054-83C02668F33C}"/>
              </a:ext>
            </a:extLst>
          </p:cNvPr>
          <p:cNvSpPr txBox="1"/>
          <p:nvPr/>
        </p:nvSpPr>
        <p:spPr>
          <a:xfrm>
            <a:off x="154378" y="1179933"/>
            <a:ext cx="450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2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GASTO PUBLICITARIO </a:t>
            </a:r>
          </a:p>
          <a:p>
            <a:pPr algn="ctr"/>
            <a:r>
              <a:rPr lang="es-HN" sz="32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Radio, TV, Prensa Escrita</a:t>
            </a:r>
            <a:r>
              <a:rPr lang="es-HN" sz="32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2EE485F-A5FF-4544-B404-1AE2487B0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3633" y="188181"/>
            <a:ext cx="902765" cy="6601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3E59EEA-648B-4228-93CD-61138E2A3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10452574" y="2544827"/>
            <a:ext cx="1064144" cy="709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CDD8EA3-2E88-48D7-9322-5C79263E5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" b="2878"/>
          <a:stretch/>
        </p:blipFill>
        <p:spPr>
          <a:xfrm>
            <a:off x="4525697" y="4091659"/>
            <a:ext cx="1064145" cy="822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F657E43-9168-4E64-AA26-6279F4026A52}"/>
              </a:ext>
            </a:extLst>
          </p:cNvPr>
          <p:cNvSpPr txBox="1"/>
          <p:nvPr/>
        </p:nvSpPr>
        <p:spPr>
          <a:xfrm>
            <a:off x="289714" y="188181"/>
            <a:ext cx="269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0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18 Enero – 18 Febrero</a:t>
            </a:r>
            <a:endParaRPr lang="es-HN" sz="2000" b="1" spc="50" dirty="0">
              <a:ln w="952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F79144A-3F10-4A0A-BDB6-0266406843BA}"/>
              </a:ext>
            </a:extLst>
          </p:cNvPr>
          <p:cNvSpPr txBox="1"/>
          <p:nvPr/>
        </p:nvSpPr>
        <p:spPr>
          <a:xfrm>
            <a:off x="970276" y="2844225"/>
            <a:ext cx="2874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sz="32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L26,408,382.25</a:t>
            </a:r>
            <a:r>
              <a:rPr lang="es-HN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s-HN" sz="2800" dirty="0"/>
          </a:p>
        </p:txBody>
      </p:sp>
      <p:pic>
        <p:nvPicPr>
          <p:cNvPr id="13" name="Picture 4" descr="Unidad de Financiamiento, Transparencia y Fiscalización - Unidad encargada  de la fiscalización del origen, monto, destino y aplicación de los recursos  privados y públicos usados por los partidos políticos.">
            <a:extLst>
              <a:ext uri="{FF2B5EF4-FFF2-40B4-BE49-F238E27FC236}">
                <a16:creationId xmlns:a16="http://schemas.microsoft.com/office/drawing/2014/main" id="{CF3B700C-598B-451A-87A4-625FFAE9A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71"/>
          <a:stretch/>
        </p:blipFill>
        <p:spPr bwMode="auto">
          <a:xfrm>
            <a:off x="1232467" y="4414882"/>
            <a:ext cx="1881098" cy="20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12CAE6D-0BC6-A0DF-F13A-1E46D76C8A49}"/>
              </a:ext>
            </a:extLst>
          </p:cNvPr>
          <p:cNvSpPr/>
          <p:nvPr/>
        </p:nvSpPr>
        <p:spPr>
          <a:xfrm>
            <a:off x="11788587" y="0"/>
            <a:ext cx="403413" cy="6858000"/>
          </a:xfrm>
          <a:prstGeom prst="rect">
            <a:avLst/>
          </a:prstGeom>
          <a:solidFill>
            <a:srgbClr val="015F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2488A4-65F7-4889-9AC4-3360B7D3E131}"/>
              </a:ext>
            </a:extLst>
          </p:cNvPr>
          <p:cNvSpPr txBox="1"/>
          <p:nvPr/>
        </p:nvSpPr>
        <p:spPr>
          <a:xfrm>
            <a:off x="912694" y="470517"/>
            <a:ext cx="4468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2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GASTO PUBLICITARIO Movimiento</a:t>
            </a:r>
          </a:p>
          <a:p>
            <a:pPr algn="ctr"/>
            <a:r>
              <a:rPr lang="es-HN" sz="32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Radio, TV, </a:t>
            </a:r>
            <a:r>
              <a:rPr lang="es-HN" sz="32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es-HN" sz="32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rensa </a:t>
            </a:r>
            <a:r>
              <a:rPr lang="es-HN" sz="32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</a:t>
            </a:r>
            <a:r>
              <a:rPr lang="es-HN" sz="32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scrita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F8F911-386A-4A99-8F13-C05D140F8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4" r="200"/>
          <a:stretch/>
        </p:blipFill>
        <p:spPr>
          <a:xfrm>
            <a:off x="675736" y="2171728"/>
            <a:ext cx="5646198" cy="35634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B472E3E-DFB7-43A5-AB70-66766E80DA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61" t="9983" r="200"/>
          <a:stretch/>
        </p:blipFill>
        <p:spPr>
          <a:xfrm>
            <a:off x="7060891" y="301841"/>
            <a:ext cx="3672211" cy="259554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4" descr="Unidad de Financiamiento, Transparencia y Fiscalización - Unidad encargada  de la fiscalización del origen, monto, destino y aplicación de los recursos  privados y públicos usados por los partidos políticos.">
            <a:extLst>
              <a:ext uri="{FF2B5EF4-FFF2-40B4-BE49-F238E27FC236}">
                <a16:creationId xmlns:a16="http://schemas.microsoft.com/office/drawing/2014/main" id="{D516F2BD-A48A-4E9B-B5DF-F2DF7643B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71"/>
          <a:stretch/>
        </p:blipFill>
        <p:spPr bwMode="auto">
          <a:xfrm>
            <a:off x="451261" y="5866684"/>
            <a:ext cx="758525" cy="84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193E207-82F0-41C1-9BC3-C1F297999712}"/>
              </a:ext>
            </a:extLst>
          </p:cNvPr>
          <p:cNvSpPr/>
          <p:nvPr/>
        </p:nvSpPr>
        <p:spPr>
          <a:xfrm>
            <a:off x="6289013" y="3604335"/>
            <a:ext cx="771878" cy="2352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64B145-146B-491E-93C8-A279ECF6DD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95"/>
          <a:stretch/>
        </p:blipFill>
        <p:spPr>
          <a:xfrm>
            <a:off x="7060891" y="3150070"/>
            <a:ext cx="4590025" cy="313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6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7D3D4E4-DBDD-79B1-BD08-8728820A019D}"/>
              </a:ext>
            </a:extLst>
          </p:cNvPr>
          <p:cNvSpPr/>
          <p:nvPr/>
        </p:nvSpPr>
        <p:spPr>
          <a:xfrm>
            <a:off x="0" y="0"/>
            <a:ext cx="403413" cy="6858000"/>
          </a:xfrm>
          <a:prstGeom prst="rect">
            <a:avLst/>
          </a:prstGeom>
          <a:solidFill>
            <a:srgbClr val="12B9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4A46F49-50EE-456C-96E9-1223AB427E4F}"/>
              </a:ext>
            </a:extLst>
          </p:cNvPr>
          <p:cNvSpPr txBox="1"/>
          <p:nvPr/>
        </p:nvSpPr>
        <p:spPr>
          <a:xfrm>
            <a:off x="1209786" y="295641"/>
            <a:ext cx="4476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2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GASTO PUBLICITARIO</a:t>
            </a:r>
          </a:p>
          <a:p>
            <a:pPr algn="ctr"/>
            <a:r>
              <a:rPr lang="es-HN" sz="32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Nivel Electivo</a:t>
            </a:r>
          </a:p>
          <a:p>
            <a:pPr algn="ctr"/>
            <a:r>
              <a:rPr lang="es-HN" sz="32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Radio, TV, Prensa </a:t>
            </a:r>
            <a:r>
              <a:rPr lang="es-HN" sz="32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</a:t>
            </a:r>
            <a:r>
              <a:rPr lang="es-HN" sz="32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scrita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312BF57-9BD2-4D02-9BEE-5E72496BE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20" b="17591"/>
          <a:stretch/>
        </p:blipFill>
        <p:spPr>
          <a:xfrm>
            <a:off x="6981216" y="295641"/>
            <a:ext cx="4711777" cy="249462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839C5DE-B29A-44FE-A52B-D5406607E3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61" b="17404"/>
          <a:stretch/>
        </p:blipFill>
        <p:spPr>
          <a:xfrm>
            <a:off x="916273" y="2121763"/>
            <a:ext cx="5485429" cy="287093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B8B3347-3B1D-4A4E-96E1-D0FB243B74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66" b="18583"/>
          <a:stretch/>
        </p:blipFill>
        <p:spPr>
          <a:xfrm>
            <a:off x="6914563" y="3443080"/>
            <a:ext cx="4845085" cy="2423604"/>
          </a:xfrm>
          <a:prstGeom prst="rect">
            <a:avLst/>
          </a:prstGeom>
        </p:spPr>
      </p:pic>
      <p:pic>
        <p:nvPicPr>
          <p:cNvPr id="21" name="Picture 4" descr="Unidad de Financiamiento, Transparencia y Fiscalización - Unidad encargada  de la fiscalización del origen, monto, destino y aplicación de los recursos  privados y públicos usados por los partidos políticos.">
            <a:extLst>
              <a:ext uri="{FF2B5EF4-FFF2-40B4-BE49-F238E27FC236}">
                <a16:creationId xmlns:a16="http://schemas.microsoft.com/office/drawing/2014/main" id="{CC4A0D3F-E27F-4BB3-B4FD-3C476BAF8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71"/>
          <a:stretch/>
        </p:blipFill>
        <p:spPr bwMode="auto">
          <a:xfrm>
            <a:off x="451261" y="5866684"/>
            <a:ext cx="758525" cy="84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25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CAA85A-76D0-4424-8EB5-17C5A42A0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88" b="-313"/>
          <a:stretch/>
        </p:blipFill>
        <p:spPr>
          <a:xfrm>
            <a:off x="4743983" y="907293"/>
            <a:ext cx="6737685" cy="504962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7D3D4E4-DBDD-79B1-BD08-8728820A019D}"/>
              </a:ext>
            </a:extLst>
          </p:cNvPr>
          <p:cNvSpPr/>
          <p:nvPr/>
        </p:nvSpPr>
        <p:spPr>
          <a:xfrm>
            <a:off x="0" y="0"/>
            <a:ext cx="403413" cy="6858000"/>
          </a:xfrm>
          <a:prstGeom prst="rect">
            <a:avLst/>
          </a:prstGeom>
          <a:solidFill>
            <a:srgbClr val="12B9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FF4EC8F-B1B7-40E0-AE82-F866B08A6734}"/>
              </a:ext>
            </a:extLst>
          </p:cNvPr>
          <p:cNvSpPr txBox="1"/>
          <p:nvPr/>
        </p:nvSpPr>
        <p:spPr>
          <a:xfrm>
            <a:off x="667998" y="1251946"/>
            <a:ext cx="3914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2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GASTO PUBLICITARIO  Redes Sociales</a:t>
            </a:r>
            <a:endParaRPr lang="es-HN" sz="3200" b="1" spc="50" dirty="0">
              <a:ln w="952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710DD9C-6446-48B9-8D71-1F5FFD6AA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" b="2878"/>
          <a:stretch/>
        </p:blipFill>
        <p:spPr>
          <a:xfrm>
            <a:off x="6420464" y="149226"/>
            <a:ext cx="1064145" cy="822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F44C88B-14C0-47C1-BC65-75773759D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10497278" y="3050070"/>
            <a:ext cx="1064144" cy="709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430383B-312F-4FB4-9648-BBFF24935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3737" y="3680277"/>
            <a:ext cx="902765" cy="6601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8A95C27-8745-4D3F-89D2-309BDD3FC61E}"/>
              </a:ext>
            </a:extLst>
          </p:cNvPr>
          <p:cNvSpPr txBox="1"/>
          <p:nvPr/>
        </p:nvSpPr>
        <p:spPr>
          <a:xfrm>
            <a:off x="577661" y="149226"/>
            <a:ext cx="2671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0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18 Enero – 18 Febrero</a:t>
            </a:r>
            <a:endParaRPr lang="es-HN" sz="2000" b="1" spc="50" dirty="0">
              <a:ln w="952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72EDD72-7679-4D27-833F-C50CA4B847A1}"/>
              </a:ext>
            </a:extLst>
          </p:cNvPr>
          <p:cNvSpPr txBox="1"/>
          <p:nvPr/>
        </p:nvSpPr>
        <p:spPr>
          <a:xfrm>
            <a:off x="1305907" y="2757682"/>
            <a:ext cx="26387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sz="32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L1,055,501.55 </a:t>
            </a:r>
          </a:p>
        </p:txBody>
      </p:sp>
      <p:pic>
        <p:nvPicPr>
          <p:cNvPr id="12" name="Picture 4" descr="Unidad de Financiamiento, Transparencia y Fiscalización - Unidad encargada  de la fiscalización del origen, monto, destino y aplicación de los recursos  privados y públicos usados por los partidos políticos.">
            <a:extLst>
              <a:ext uri="{FF2B5EF4-FFF2-40B4-BE49-F238E27FC236}">
                <a16:creationId xmlns:a16="http://schemas.microsoft.com/office/drawing/2014/main" id="{8EAFB3C8-C914-4CE3-ADC6-B70A31CD5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71"/>
          <a:stretch/>
        </p:blipFill>
        <p:spPr bwMode="auto">
          <a:xfrm>
            <a:off x="1753218" y="4010367"/>
            <a:ext cx="1881098" cy="20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5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12CAE6D-0BC6-A0DF-F13A-1E46D76C8A49}"/>
              </a:ext>
            </a:extLst>
          </p:cNvPr>
          <p:cNvSpPr/>
          <p:nvPr/>
        </p:nvSpPr>
        <p:spPr>
          <a:xfrm>
            <a:off x="11788587" y="0"/>
            <a:ext cx="403413" cy="6858000"/>
          </a:xfrm>
          <a:prstGeom prst="rect">
            <a:avLst/>
          </a:prstGeom>
          <a:solidFill>
            <a:srgbClr val="015F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2488A4-65F7-4889-9AC4-3360B7D3E131}"/>
              </a:ext>
            </a:extLst>
          </p:cNvPr>
          <p:cNvSpPr txBox="1"/>
          <p:nvPr/>
        </p:nvSpPr>
        <p:spPr>
          <a:xfrm>
            <a:off x="587821" y="374476"/>
            <a:ext cx="4928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2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GASTO PUBLICITARIO Movimientos</a:t>
            </a:r>
          </a:p>
          <a:p>
            <a:pPr algn="ctr"/>
            <a:r>
              <a:rPr lang="es-HN" sz="32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Redes Sociales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2505B8E-9687-4811-A10B-1EC32AE4B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07" t="10663" b="-790"/>
          <a:stretch/>
        </p:blipFill>
        <p:spPr>
          <a:xfrm>
            <a:off x="6675585" y="119202"/>
            <a:ext cx="3894906" cy="292340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A3004EA-3DBD-4FFC-9252-C2AEAEDC7D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53" t="918" b="-333"/>
          <a:stretch/>
        </p:blipFill>
        <p:spPr>
          <a:xfrm>
            <a:off x="1396684" y="2066149"/>
            <a:ext cx="3679582" cy="3550760"/>
          </a:xfrm>
          <a:prstGeom prst="rect">
            <a:avLst/>
          </a:prstGeom>
        </p:spPr>
      </p:pic>
      <p:grpSp>
        <p:nvGrpSpPr>
          <p:cNvPr id="22" name="Graphic 98">
            <a:extLst>
              <a:ext uri="{FF2B5EF4-FFF2-40B4-BE49-F238E27FC236}">
                <a16:creationId xmlns:a16="http://schemas.microsoft.com/office/drawing/2014/main" id="{936614DE-869D-4215-B86E-F6892CF7CBA8}"/>
              </a:ext>
            </a:extLst>
          </p:cNvPr>
          <p:cNvGrpSpPr/>
          <p:nvPr/>
        </p:nvGrpSpPr>
        <p:grpSpPr>
          <a:xfrm>
            <a:off x="2053951" y="6167393"/>
            <a:ext cx="486748" cy="503483"/>
            <a:chOff x="1827066" y="5859075"/>
            <a:chExt cx="205742" cy="205742"/>
          </a:xfrm>
          <a:solidFill>
            <a:srgbClr val="1684B5">
              <a:alpha val="85000"/>
            </a:srgbClr>
          </a:solidFill>
        </p:grpSpPr>
        <p:sp>
          <p:nvSpPr>
            <p:cNvPr id="23" name="Freeform: Shape 54">
              <a:extLst>
                <a:ext uri="{FF2B5EF4-FFF2-40B4-BE49-F238E27FC236}">
                  <a16:creationId xmlns:a16="http://schemas.microsoft.com/office/drawing/2014/main" id="{E91C2385-2D7B-484C-9762-AE3137535012}"/>
                </a:ext>
              </a:extLst>
            </p:cNvPr>
            <p:cNvSpPr/>
            <p:nvPr/>
          </p:nvSpPr>
          <p:spPr>
            <a:xfrm>
              <a:off x="1827066" y="5859075"/>
              <a:ext cx="205742" cy="205742"/>
            </a:xfrm>
            <a:custGeom>
              <a:avLst/>
              <a:gdLst>
                <a:gd name="connsiteX0" fmla="*/ 148964 w 205742"/>
                <a:gd name="connsiteY0" fmla="*/ 0 h 205742"/>
                <a:gd name="connsiteX1" fmla="*/ 56776 w 205742"/>
                <a:gd name="connsiteY1" fmla="*/ 0 h 205742"/>
                <a:gd name="connsiteX2" fmla="*/ 0 w 205742"/>
                <a:gd name="connsiteY2" fmla="*/ 56777 h 205742"/>
                <a:gd name="connsiteX3" fmla="*/ 0 w 205742"/>
                <a:gd name="connsiteY3" fmla="*/ 148965 h 205742"/>
                <a:gd name="connsiteX4" fmla="*/ 56776 w 205742"/>
                <a:gd name="connsiteY4" fmla="*/ 205742 h 205742"/>
                <a:gd name="connsiteX5" fmla="*/ 148964 w 205742"/>
                <a:gd name="connsiteY5" fmla="*/ 205742 h 205742"/>
                <a:gd name="connsiteX6" fmla="*/ 205742 w 205742"/>
                <a:gd name="connsiteY6" fmla="*/ 148965 h 205742"/>
                <a:gd name="connsiteX7" fmla="*/ 205742 w 205742"/>
                <a:gd name="connsiteY7" fmla="*/ 56777 h 205742"/>
                <a:gd name="connsiteX8" fmla="*/ 148964 w 205742"/>
                <a:gd name="connsiteY8" fmla="*/ 0 h 205742"/>
                <a:gd name="connsiteX9" fmla="*/ 187489 w 205742"/>
                <a:gd name="connsiteY9" fmla="*/ 148965 h 205742"/>
                <a:gd name="connsiteX10" fmla="*/ 148965 w 205742"/>
                <a:gd name="connsiteY10" fmla="*/ 187488 h 205742"/>
                <a:gd name="connsiteX11" fmla="*/ 56776 w 205742"/>
                <a:gd name="connsiteY11" fmla="*/ 187488 h 205742"/>
                <a:gd name="connsiteX12" fmla="*/ 18254 w 205742"/>
                <a:gd name="connsiteY12" fmla="*/ 148965 h 205742"/>
                <a:gd name="connsiteX13" fmla="*/ 18254 w 205742"/>
                <a:gd name="connsiteY13" fmla="*/ 56777 h 205742"/>
                <a:gd name="connsiteX14" fmla="*/ 56776 w 205742"/>
                <a:gd name="connsiteY14" fmla="*/ 18254 h 205742"/>
                <a:gd name="connsiteX15" fmla="*/ 148964 w 205742"/>
                <a:gd name="connsiteY15" fmla="*/ 18254 h 205742"/>
                <a:gd name="connsiteX16" fmla="*/ 187488 w 205742"/>
                <a:gd name="connsiteY16" fmla="*/ 56777 h 205742"/>
                <a:gd name="connsiteX17" fmla="*/ 187488 w 205742"/>
                <a:gd name="connsiteY17" fmla="*/ 148965 h 20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5742" h="205742">
                  <a:moveTo>
                    <a:pt x="148964" y="0"/>
                  </a:moveTo>
                  <a:lnTo>
                    <a:pt x="56776" y="0"/>
                  </a:lnTo>
                  <a:cubicBezTo>
                    <a:pt x="25470" y="0"/>
                    <a:pt x="0" y="25471"/>
                    <a:pt x="0" y="56777"/>
                  </a:cubicBezTo>
                  <a:lnTo>
                    <a:pt x="0" y="148965"/>
                  </a:lnTo>
                  <a:cubicBezTo>
                    <a:pt x="0" y="180273"/>
                    <a:pt x="25470" y="205742"/>
                    <a:pt x="56776" y="205742"/>
                  </a:cubicBezTo>
                  <a:lnTo>
                    <a:pt x="148964" y="205742"/>
                  </a:lnTo>
                  <a:cubicBezTo>
                    <a:pt x="180273" y="205742"/>
                    <a:pt x="205742" y="180271"/>
                    <a:pt x="205742" y="148965"/>
                  </a:cubicBezTo>
                  <a:lnTo>
                    <a:pt x="205742" y="56777"/>
                  </a:lnTo>
                  <a:cubicBezTo>
                    <a:pt x="205744" y="25471"/>
                    <a:pt x="180273" y="0"/>
                    <a:pt x="148964" y="0"/>
                  </a:cubicBezTo>
                  <a:close/>
                  <a:moveTo>
                    <a:pt x="187489" y="148965"/>
                  </a:moveTo>
                  <a:cubicBezTo>
                    <a:pt x="187489" y="170207"/>
                    <a:pt x="170207" y="187488"/>
                    <a:pt x="148965" y="187488"/>
                  </a:cubicBezTo>
                  <a:lnTo>
                    <a:pt x="56776" y="187488"/>
                  </a:lnTo>
                  <a:cubicBezTo>
                    <a:pt x="35535" y="187489"/>
                    <a:pt x="18254" y="170207"/>
                    <a:pt x="18254" y="148965"/>
                  </a:cubicBezTo>
                  <a:lnTo>
                    <a:pt x="18254" y="56777"/>
                  </a:lnTo>
                  <a:cubicBezTo>
                    <a:pt x="18254" y="35537"/>
                    <a:pt x="35535" y="18254"/>
                    <a:pt x="56776" y="18254"/>
                  </a:cubicBezTo>
                  <a:lnTo>
                    <a:pt x="148964" y="18254"/>
                  </a:lnTo>
                  <a:cubicBezTo>
                    <a:pt x="170206" y="18254"/>
                    <a:pt x="187488" y="35537"/>
                    <a:pt x="187488" y="56777"/>
                  </a:cubicBezTo>
                  <a:lnTo>
                    <a:pt x="187488" y="148965"/>
                  </a:lnTo>
                  <a:close/>
                </a:path>
              </a:pathLst>
            </a:custGeom>
            <a:grpFill/>
            <a:ln w="11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4" name="Freeform: Shape 55">
              <a:extLst>
                <a:ext uri="{FF2B5EF4-FFF2-40B4-BE49-F238E27FC236}">
                  <a16:creationId xmlns:a16="http://schemas.microsoft.com/office/drawing/2014/main" id="{37F341C9-9B27-41C3-907E-990339FC8AEB}"/>
                </a:ext>
              </a:extLst>
            </p:cNvPr>
            <p:cNvSpPr/>
            <p:nvPr/>
          </p:nvSpPr>
          <p:spPr>
            <a:xfrm>
              <a:off x="1876922" y="5908934"/>
              <a:ext cx="106029" cy="106026"/>
            </a:xfrm>
            <a:custGeom>
              <a:avLst/>
              <a:gdLst>
                <a:gd name="connsiteX0" fmla="*/ 53015 w 106029"/>
                <a:gd name="connsiteY0" fmla="*/ 0 h 106026"/>
                <a:gd name="connsiteX1" fmla="*/ 0 w 106029"/>
                <a:gd name="connsiteY1" fmla="*/ 53015 h 106026"/>
                <a:gd name="connsiteX2" fmla="*/ 53015 w 106029"/>
                <a:gd name="connsiteY2" fmla="*/ 106027 h 106026"/>
                <a:gd name="connsiteX3" fmla="*/ 106029 w 106029"/>
                <a:gd name="connsiteY3" fmla="*/ 53015 h 106026"/>
                <a:gd name="connsiteX4" fmla="*/ 53015 w 106029"/>
                <a:gd name="connsiteY4" fmla="*/ 0 h 106026"/>
                <a:gd name="connsiteX5" fmla="*/ 53015 w 106029"/>
                <a:gd name="connsiteY5" fmla="*/ 87771 h 106026"/>
                <a:gd name="connsiteX6" fmla="*/ 18254 w 106029"/>
                <a:gd name="connsiteY6" fmla="*/ 53013 h 106026"/>
                <a:gd name="connsiteX7" fmla="*/ 53015 w 106029"/>
                <a:gd name="connsiteY7" fmla="*/ 18253 h 106026"/>
                <a:gd name="connsiteX8" fmla="*/ 87775 w 106029"/>
                <a:gd name="connsiteY8" fmla="*/ 53013 h 106026"/>
                <a:gd name="connsiteX9" fmla="*/ 53015 w 106029"/>
                <a:gd name="connsiteY9" fmla="*/ 87771 h 10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29" h="106026">
                  <a:moveTo>
                    <a:pt x="53015" y="0"/>
                  </a:moveTo>
                  <a:cubicBezTo>
                    <a:pt x="23782" y="0"/>
                    <a:pt x="0" y="23782"/>
                    <a:pt x="0" y="53015"/>
                  </a:cubicBezTo>
                  <a:cubicBezTo>
                    <a:pt x="0" y="82246"/>
                    <a:pt x="23782" y="106027"/>
                    <a:pt x="53015" y="106027"/>
                  </a:cubicBezTo>
                  <a:cubicBezTo>
                    <a:pt x="82247" y="106027"/>
                    <a:pt x="106029" y="82246"/>
                    <a:pt x="106029" y="53015"/>
                  </a:cubicBezTo>
                  <a:cubicBezTo>
                    <a:pt x="106029" y="23782"/>
                    <a:pt x="82247" y="0"/>
                    <a:pt x="53015" y="0"/>
                  </a:cubicBezTo>
                  <a:close/>
                  <a:moveTo>
                    <a:pt x="53015" y="87771"/>
                  </a:moveTo>
                  <a:cubicBezTo>
                    <a:pt x="33849" y="87771"/>
                    <a:pt x="18254" y="72179"/>
                    <a:pt x="18254" y="53013"/>
                  </a:cubicBezTo>
                  <a:cubicBezTo>
                    <a:pt x="18254" y="33846"/>
                    <a:pt x="33847" y="18253"/>
                    <a:pt x="53015" y="18253"/>
                  </a:cubicBezTo>
                  <a:cubicBezTo>
                    <a:pt x="72182" y="18253"/>
                    <a:pt x="87775" y="33846"/>
                    <a:pt x="87775" y="53013"/>
                  </a:cubicBezTo>
                  <a:cubicBezTo>
                    <a:pt x="87775" y="72179"/>
                    <a:pt x="72181" y="87771"/>
                    <a:pt x="53015" y="87771"/>
                  </a:cubicBezTo>
                  <a:close/>
                </a:path>
              </a:pathLst>
            </a:custGeom>
            <a:grpFill/>
            <a:ln w="11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5" name="Freeform: Shape 56">
              <a:extLst>
                <a:ext uri="{FF2B5EF4-FFF2-40B4-BE49-F238E27FC236}">
                  <a16:creationId xmlns:a16="http://schemas.microsoft.com/office/drawing/2014/main" id="{736BC974-2F99-43CD-A1A4-A80C5DA6CA93}"/>
                </a:ext>
              </a:extLst>
            </p:cNvPr>
            <p:cNvSpPr/>
            <p:nvPr/>
          </p:nvSpPr>
          <p:spPr>
            <a:xfrm>
              <a:off x="1971788" y="5893455"/>
              <a:ext cx="26773" cy="26773"/>
            </a:xfrm>
            <a:custGeom>
              <a:avLst/>
              <a:gdLst>
                <a:gd name="connsiteX0" fmla="*/ 13387 w 26773"/>
                <a:gd name="connsiteY0" fmla="*/ 0 h 26773"/>
                <a:gd name="connsiteX1" fmla="*/ 3931 w 26773"/>
                <a:gd name="connsiteY1" fmla="*/ 3919 h 26773"/>
                <a:gd name="connsiteX2" fmla="*/ 0 w 26773"/>
                <a:gd name="connsiteY2" fmla="*/ 13387 h 26773"/>
                <a:gd name="connsiteX3" fmla="*/ 3931 w 26773"/>
                <a:gd name="connsiteY3" fmla="*/ 22855 h 26773"/>
                <a:gd name="connsiteX4" fmla="*/ 13387 w 26773"/>
                <a:gd name="connsiteY4" fmla="*/ 26773 h 26773"/>
                <a:gd name="connsiteX5" fmla="*/ 22855 w 26773"/>
                <a:gd name="connsiteY5" fmla="*/ 22855 h 26773"/>
                <a:gd name="connsiteX6" fmla="*/ 26773 w 26773"/>
                <a:gd name="connsiteY6" fmla="*/ 13387 h 26773"/>
                <a:gd name="connsiteX7" fmla="*/ 22855 w 26773"/>
                <a:gd name="connsiteY7" fmla="*/ 3919 h 26773"/>
                <a:gd name="connsiteX8" fmla="*/ 13387 w 26773"/>
                <a:gd name="connsiteY8" fmla="*/ 0 h 2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73" h="26773">
                  <a:moveTo>
                    <a:pt x="13387" y="0"/>
                  </a:moveTo>
                  <a:cubicBezTo>
                    <a:pt x="9870" y="0"/>
                    <a:pt x="6415" y="1424"/>
                    <a:pt x="3931" y="3919"/>
                  </a:cubicBezTo>
                  <a:cubicBezTo>
                    <a:pt x="1435" y="6401"/>
                    <a:pt x="0" y="9857"/>
                    <a:pt x="0" y="13387"/>
                  </a:cubicBezTo>
                  <a:cubicBezTo>
                    <a:pt x="0" y="16905"/>
                    <a:pt x="1436" y="20360"/>
                    <a:pt x="3931" y="22855"/>
                  </a:cubicBezTo>
                  <a:cubicBezTo>
                    <a:pt x="6413" y="25337"/>
                    <a:pt x="9870" y="26773"/>
                    <a:pt x="13387" y="26773"/>
                  </a:cubicBezTo>
                  <a:cubicBezTo>
                    <a:pt x="16916" y="26773"/>
                    <a:pt x="20360" y="25337"/>
                    <a:pt x="22855" y="22855"/>
                  </a:cubicBezTo>
                  <a:cubicBezTo>
                    <a:pt x="25349" y="20360"/>
                    <a:pt x="26773" y="16904"/>
                    <a:pt x="26773" y="13387"/>
                  </a:cubicBezTo>
                  <a:cubicBezTo>
                    <a:pt x="26773" y="9857"/>
                    <a:pt x="25349" y="6401"/>
                    <a:pt x="22855" y="3919"/>
                  </a:cubicBezTo>
                  <a:cubicBezTo>
                    <a:pt x="20372" y="1424"/>
                    <a:pt x="16916" y="0"/>
                    <a:pt x="13387" y="0"/>
                  </a:cubicBezTo>
                  <a:close/>
                </a:path>
              </a:pathLst>
            </a:custGeom>
            <a:grpFill/>
            <a:ln w="11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6" name="Freeform: Shape 50">
            <a:extLst>
              <a:ext uri="{FF2B5EF4-FFF2-40B4-BE49-F238E27FC236}">
                <a16:creationId xmlns:a16="http://schemas.microsoft.com/office/drawing/2014/main" id="{2B4F00B5-82BD-4A97-B812-2DB26B7BF38F}"/>
              </a:ext>
            </a:extLst>
          </p:cNvPr>
          <p:cNvSpPr/>
          <p:nvPr/>
        </p:nvSpPr>
        <p:spPr>
          <a:xfrm>
            <a:off x="2753130" y="6181860"/>
            <a:ext cx="296994" cy="483216"/>
          </a:xfrm>
          <a:custGeom>
            <a:avLst/>
            <a:gdLst>
              <a:gd name="connsiteX0" fmla="*/ 82255 w 126713"/>
              <a:gd name="connsiteY0" fmla="*/ 244023 h 244022"/>
              <a:gd name="connsiteX1" fmla="*/ 82255 w 126713"/>
              <a:gd name="connsiteY1" fmla="*/ 132721 h 244022"/>
              <a:gd name="connsiteX2" fmla="*/ 119599 w 126713"/>
              <a:gd name="connsiteY2" fmla="*/ 132721 h 244022"/>
              <a:gd name="connsiteX3" fmla="*/ 125202 w 126713"/>
              <a:gd name="connsiteY3" fmla="*/ 89331 h 244022"/>
              <a:gd name="connsiteX4" fmla="*/ 82255 w 126713"/>
              <a:gd name="connsiteY4" fmla="*/ 89331 h 244022"/>
              <a:gd name="connsiteX5" fmla="*/ 82255 w 126713"/>
              <a:gd name="connsiteY5" fmla="*/ 61634 h 244022"/>
              <a:gd name="connsiteX6" fmla="*/ 103757 w 126713"/>
              <a:gd name="connsiteY6" fmla="*/ 40517 h 244022"/>
              <a:gd name="connsiteX7" fmla="*/ 126714 w 126713"/>
              <a:gd name="connsiteY7" fmla="*/ 40508 h 244022"/>
              <a:gd name="connsiteX8" fmla="*/ 126714 w 126713"/>
              <a:gd name="connsiteY8" fmla="*/ 1699 h 244022"/>
              <a:gd name="connsiteX9" fmla="*/ 93254 w 126713"/>
              <a:gd name="connsiteY9" fmla="*/ 0 h 244022"/>
              <a:gd name="connsiteX10" fmla="*/ 37458 w 126713"/>
              <a:gd name="connsiteY10" fmla="*/ 57336 h 244022"/>
              <a:gd name="connsiteX11" fmla="*/ 37458 w 126713"/>
              <a:gd name="connsiteY11" fmla="*/ 89331 h 244022"/>
              <a:gd name="connsiteX12" fmla="*/ 0 w 126713"/>
              <a:gd name="connsiteY12" fmla="*/ 89331 h 244022"/>
              <a:gd name="connsiteX13" fmla="*/ 0 w 126713"/>
              <a:gd name="connsiteY13" fmla="*/ 132721 h 244022"/>
              <a:gd name="connsiteX14" fmla="*/ 37458 w 126713"/>
              <a:gd name="connsiteY14" fmla="*/ 132721 h 244022"/>
              <a:gd name="connsiteX15" fmla="*/ 37458 w 126713"/>
              <a:gd name="connsiteY15" fmla="*/ 244023 h 244022"/>
              <a:gd name="connsiteX16" fmla="*/ 82255 w 126713"/>
              <a:gd name="connsiteY16" fmla="*/ 244023 h 24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713" h="244022">
                <a:moveTo>
                  <a:pt x="82255" y="244023"/>
                </a:moveTo>
                <a:lnTo>
                  <a:pt x="82255" y="132721"/>
                </a:lnTo>
                <a:lnTo>
                  <a:pt x="119599" y="132721"/>
                </a:lnTo>
                <a:lnTo>
                  <a:pt x="125202" y="89331"/>
                </a:lnTo>
                <a:lnTo>
                  <a:pt x="82255" y="89331"/>
                </a:lnTo>
                <a:lnTo>
                  <a:pt x="82255" y="61634"/>
                </a:lnTo>
                <a:cubicBezTo>
                  <a:pt x="82255" y="49075"/>
                  <a:pt x="85728" y="40517"/>
                  <a:pt x="103757" y="40517"/>
                </a:cubicBezTo>
                <a:lnTo>
                  <a:pt x="126714" y="40508"/>
                </a:lnTo>
                <a:lnTo>
                  <a:pt x="126714" y="1699"/>
                </a:lnTo>
                <a:cubicBezTo>
                  <a:pt x="122744" y="1183"/>
                  <a:pt x="109116" y="0"/>
                  <a:pt x="93254" y="0"/>
                </a:cubicBezTo>
                <a:cubicBezTo>
                  <a:pt x="60133" y="0"/>
                  <a:pt x="37458" y="20217"/>
                  <a:pt x="37458" y="57336"/>
                </a:cubicBezTo>
                <a:lnTo>
                  <a:pt x="37458" y="89331"/>
                </a:lnTo>
                <a:lnTo>
                  <a:pt x="0" y="89331"/>
                </a:lnTo>
                <a:lnTo>
                  <a:pt x="0" y="132721"/>
                </a:lnTo>
                <a:lnTo>
                  <a:pt x="37458" y="132721"/>
                </a:lnTo>
                <a:lnTo>
                  <a:pt x="37458" y="244023"/>
                </a:lnTo>
                <a:lnTo>
                  <a:pt x="82255" y="244023"/>
                </a:lnTo>
                <a:close/>
              </a:path>
            </a:pathLst>
          </a:custGeom>
          <a:solidFill>
            <a:srgbClr val="1684B5"/>
          </a:solidFill>
          <a:ln w="1536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7" name="Picture 2" descr="X Logo PNG para descargar gratis">
            <a:extLst>
              <a:ext uri="{FF2B5EF4-FFF2-40B4-BE49-F238E27FC236}">
                <a16:creationId xmlns:a16="http://schemas.microsoft.com/office/drawing/2014/main" id="{8C001154-B0AC-49AC-A557-ADF2616B2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75" y="6120721"/>
            <a:ext cx="630476" cy="63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Unidad de Financiamiento, Transparencia y Fiscalización - Unidad encargada  de la fiscalización del origen, monto, destino y aplicación de los recursos  privados y públicos usados por los partidos políticos.">
            <a:extLst>
              <a:ext uri="{FF2B5EF4-FFF2-40B4-BE49-F238E27FC236}">
                <a16:creationId xmlns:a16="http://schemas.microsoft.com/office/drawing/2014/main" id="{2AAC7A00-0EA4-4112-B91D-1B5518E9B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71"/>
          <a:stretch/>
        </p:blipFill>
        <p:spPr bwMode="auto">
          <a:xfrm>
            <a:off x="451261" y="5866684"/>
            <a:ext cx="758525" cy="84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B1E4339-10C9-4307-BC39-D25DE4A768D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282" t="7888"/>
          <a:stretch/>
        </p:blipFill>
        <p:spPr>
          <a:xfrm>
            <a:off x="6675585" y="3340631"/>
            <a:ext cx="4612104" cy="284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6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12CAE6D-0BC6-A0DF-F13A-1E46D76C8A49}"/>
              </a:ext>
            </a:extLst>
          </p:cNvPr>
          <p:cNvSpPr/>
          <p:nvPr/>
        </p:nvSpPr>
        <p:spPr>
          <a:xfrm>
            <a:off x="-1" y="0"/>
            <a:ext cx="403413" cy="6858000"/>
          </a:xfrm>
          <a:prstGeom prst="rect">
            <a:avLst/>
          </a:prstGeom>
          <a:solidFill>
            <a:srgbClr val="015F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3116270-0B3F-4FBB-8CDD-B8597029EF0C}"/>
              </a:ext>
            </a:extLst>
          </p:cNvPr>
          <p:cNvSpPr txBox="1"/>
          <p:nvPr/>
        </p:nvSpPr>
        <p:spPr>
          <a:xfrm>
            <a:off x="803921" y="309132"/>
            <a:ext cx="4492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2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GASTO PUBLICITARIO Nivel Electivo</a:t>
            </a:r>
          </a:p>
          <a:p>
            <a:pPr algn="ctr"/>
            <a:r>
              <a:rPr lang="es-HN" sz="32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Redes Sociales</a:t>
            </a:r>
            <a:endParaRPr lang="es-HN" sz="3200" b="1" spc="50" dirty="0">
              <a:ln w="952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9DC18E-02AB-4653-B436-993364A51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602" r="-822" b="3475"/>
          <a:stretch/>
        </p:blipFill>
        <p:spPr>
          <a:xfrm>
            <a:off x="470733" y="2499826"/>
            <a:ext cx="5692589" cy="27400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AEFC2C5-D114-446E-AD97-D7B57E7804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2" r="7581" b="3672"/>
          <a:stretch/>
        </p:blipFill>
        <p:spPr>
          <a:xfrm>
            <a:off x="6545933" y="3266600"/>
            <a:ext cx="5069225" cy="29007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11C607F-8B5D-489E-B3FC-0DB343E1AD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11" r="-311" b="5778"/>
          <a:stretch/>
        </p:blipFill>
        <p:spPr>
          <a:xfrm>
            <a:off x="6230644" y="257554"/>
            <a:ext cx="5692589" cy="2674648"/>
          </a:xfrm>
          <a:prstGeom prst="rect">
            <a:avLst/>
          </a:prstGeom>
        </p:spPr>
      </p:pic>
      <p:grpSp>
        <p:nvGrpSpPr>
          <p:cNvPr id="22" name="Graphic 98">
            <a:extLst>
              <a:ext uri="{FF2B5EF4-FFF2-40B4-BE49-F238E27FC236}">
                <a16:creationId xmlns:a16="http://schemas.microsoft.com/office/drawing/2014/main" id="{80BA4623-7FE7-4769-A411-80B9A1753A6C}"/>
              </a:ext>
            </a:extLst>
          </p:cNvPr>
          <p:cNvGrpSpPr/>
          <p:nvPr/>
        </p:nvGrpSpPr>
        <p:grpSpPr>
          <a:xfrm>
            <a:off x="2053951" y="6167393"/>
            <a:ext cx="486748" cy="503483"/>
            <a:chOff x="1827066" y="5859075"/>
            <a:chExt cx="205742" cy="205742"/>
          </a:xfrm>
          <a:solidFill>
            <a:srgbClr val="1684B5">
              <a:alpha val="85000"/>
            </a:srgbClr>
          </a:solidFill>
        </p:grpSpPr>
        <p:sp>
          <p:nvSpPr>
            <p:cNvPr id="23" name="Freeform: Shape 54">
              <a:extLst>
                <a:ext uri="{FF2B5EF4-FFF2-40B4-BE49-F238E27FC236}">
                  <a16:creationId xmlns:a16="http://schemas.microsoft.com/office/drawing/2014/main" id="{2D4BF7D8-76FF-402E-A1F1-87FAC3D4F7A2}"/>
                </a:ext>
              </a:extLst>
            </p:cNvPr>
            <p:cNvSpPr/>
            <p:nvPr/>
          </p:nvSpPr>
          <p:spPr>
            <a:xfrm>
              <a:off x="1827066" y="5859075"/>
              <a:ext cx="205742" cy="205742"/>
            </a:xfrm>
            <a:custGeom>
              <a:avLst/>
              <a:gdLst>
                <a:gd name="connsiteX0" fmla="*/ 148964 w 205742"/>
                <a:gd name="connsiteY0" fmla="*/ 0 h 205742"/>
                <a:gd name="connsiteX1" fmla="*/ 56776 w 205742"/>
                <a:gd name="connsiteY1" fmla="*/ 0 h 205742"/>
                <a:gd name="connsiteX2" fmla="*/ 0 w 205742"/>
                <a:gd name="connsiteY2" fmla="*/ 56777 h 205742"/>
                <a:gd name="connsiteX3" fmla="*/ 0 w 205742"/>
                <a:gd name="connsiteY3" fmla="*/ 148965 h 205742"/>
                <a:gd name="connsiteX4" fmla="*/ 56776 w 205742"/>
                <a:gd name="connsiteY4" fmla="*/ 205742 h 205742"/>
                <a:gd name="connsiteX5" fmla="*/ 148964 w 205742"/>
                <a:gd name="connsiteY5" fmla="*/ 205742 h 205742"/>
                <a:gd name="connsiteX6" fmla="*/ 205742 w 205742"/>
                <a:gd name="connsiteY6" fmla="*/ 148965 h 205742"/>
                <a:gd name="connsiteX7" fmla="*/ 205742 w 205742"/>
                <a:gd name="connsiteY7" fmla="*/ 56777 h 205742"/>
                <a:gd name="connsiteX8" fmla="*/ 148964 w 205742"/>
                <a:gd name="connsiteY8" fmla="*/ 0 h 205742"/>
                <a:gd name="connsiteX9" fmla="*/ 187489 w 205742"/>
                <a:gd name="connsiteY9" fmla="*/ 148965 h 205742"/>
                <a:gd name="connsiteX10" fmla="*/ 148965 w 205742"/>
                <a:gd name="connsiteY10" fmla="*/ 187488 h 205742"/>
                <a:gd name="connsiteX11" fmla="*/ 56776 w 205742"/>
                <a:gd name="connsiteY11" fmla="*/ 187488 h 205742"/>
                <a:gd name="connsiteX12" fmla="*/ 18254 w 205742"/>
                <a:gd name="connsiteY12" fmla="*/ 148965 h 205742"/>
                <a:gd name="connsiteX13" fmla="*/ 18254 w 205742"/>
                <a:gd name="connsiteY13" fmla="*/ 56777 h 205742"/>
                <a:gd name="connsiteX14" fmla="*/ 56776 w 205742"/>
                <a:gd name="connsiteY14" fmla="*/ 18254 h 205742"/>
                <a:gd name="connsiteX15" fmla="*/ 148964 w 205742"/>
                <a:gd name="connsiteY15" fmla="*/ 18254 h 205742"/>
                <a:gd name="connsiteX16" fmla="*/ 187488 w 205742"/>
                <a:gd name="connsiteY16" fmla="*/ 56777 h 205742"/>
                <a:gd name="connsiteX17" fmla="*/ 187488 w 205742"/>
                <a:gd name="connsiteY17" fmla="*/ 148965 h 20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5742" h="205742">
                  <a:moveTo>
                    <a:pt x="148964" y="0"/>
                  </a:moveTo>
                  <a:lnTo>
                    <a:pt x="56776" y="0"/>
                  </a:lnTo>
                  <a:cubicBezTo>
                    <a:pt x="25470" y="0"/>
                    <a:pt x="0" y="25471"/>
                    <a:pt x="0" y="56777"/>
                  </a:cubicBezTo>
                  <a:lnTo>
                    <a:pt x="0" y="148965"/>
                  </a:lnTo>
                  <a:cubicBezTo>
                    <a:pt x="0" y="180273"/>
                    <a:pt x="25470" y="205742"/>
                    <a:pt x="56776" y="205742"/>
                  </a:cubicBezTo>
                  <a:lnTo>
                    <a:pt x="148964" y="205742"/>
                  </a:lnTo>
                  <a:cubicBezTo>
                    <a:pt x="180273" y="205742"/>
                    <a:pt x="205742" y="180271"/>
                    <a:pt x="205742" y="148965"/>
                  </a:cubicBezTo>
                  <a:lnTo>
                    <a:pt x="205742" y="56777"/>
                  </a:lnTo>
                  <a:cubicBezTo>
                    <a:pt x="205744" y="25471"/>
                    <a:pt x="180273" y="0"/>
                    <a:pt x="148964" y="0"/>
                  </a:cubicBezTo>
                  <a:close/>
                  <a:moveTo>
                    <a:pt x="187489" y="148965"/>
                  </a:moveTo>
                  <a:cubicBezTo>
                    <a:pt x="187489" y="170207"/>
                    <a:pt x="170207" y="187488"/>
                    <a:pt x="148965" y="187488"/>
                  </a:cubicBezTo>
                  <a:lnTo>
                    <a:pt x="56776" y="187488"/>
                  </a:lnTo>
                  <a:cubicBezTo>
                    <a:pt x="35535" y="187489"/>
                    <a:pt x="18254" y="170207"/>
                    <a:pt x="18254" y="148965"/>
                  </a:cubicBezTo>
                  <a:lnTo>
                    <a:pt x="18254" y="56777"/>
                  </a:lnTo>
                  <a:cubicBezTo>
                    <a:pt x="18254" y="35537"/>
                    <a:pt x="35535" y="18254"/>
                    <a:pt x="56776" y="18254"/>
                  </a:cubicBezTo>
                  <a:lnTo>
                    <a:pt x="148964" y="18254"/>
                  </a:lnTo>
                  <a:cubicBezTo>
                    <a:pt x="170206" y="18254"/>
                    <a:pt x="187488" y="35537"/>
                    <a:pt x="187488" y="56777"/>
                  </a:cubicBezTo>
                  <a:lnTo>
                    <a:pt x="187488" y="148965"/>
                  </a:lnTo>
                  <a:close/>
                </a:path>
              </a:pathLst>
            </a:custGeom>
            <a:grpFill/>
            <a:ln w="11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4" name="Freeform: Shape 55">
              <a:extLst>
                <a:ext uri="{FF2B5EF4-FFF2-40B4-BE49-F238E27FC236}">
                  <a16:creationId xmlns:a16="http://schemas.microsoft.com/office/drawing/2014/main" id="{50C9F511-4D44-400D-9A93-B25FAC70050E}"/>
                </a:ext>
              </a:extLst>
            </p:cNvPr>
            <p:cNvSpPr/>
            <p:nvPr/>
          </p:nvSpPr>
          <p:spPr>
            <a:xfrm>
              <a:off x="1876922" y="5908934"/>
              <a:ext cx="106029" cy="106026"/>
            </a:xfrm>
            <a:custGeom>
              <a:avLst/>
              <a:gdLst>
                <a:gd name="connsiteX0" fmla="*/ 53015 w 106029"/>
                <a:gd name="connsiteY0" fmla="*/ 0 h 106026"/>
                <a:gd name="connsiteX1" fmla="*/ 0 w 106029"/>
                <a:gd name="connsiteY1" fmla="*/ 53015 h 106026"/>
                <a:gd name="connsiteX2" fmla="*/ 53015 w 106029"/>
                <a:gd name="connsiteY2" fmla="*/ 106027 h 106026"/>
                <a:gd name="connsiteX3" fmla="*/ 106029 w 106029"/>
                <a:gd name="connsiteY3" fmla="*/ 53015 h 106026"/>
                <a:gd name="connsiteX4" fmla="*/ 53015 w 106029"/>
                <a:gd name="connsiteY4" fmla="*/ 0 h 106026"/>
                <a:gd name="connsiteX5" fmla="*/ 53015 w 106029"/>
                <a:gd name="connsiteY5" fmla="*/ 87771 h 106026"/>
                <a:gd name="connsiteX6" fmla="*/ 18254 w 106029"/>
                <a:gd name="connsiteY6" fmla="*/ 53013 h 106026"/>
                <a:gd name="connsiteX7" fmla="*/ 53015 w 106029"/>
                <a:gd name="connsiteY7" fmla="*/ 18253 h 106026"/>
                <a:gd name="connsiteX8" fmla="*/ 87775 w 106029"/>
                <a:gd name="connsiteY8" fmla="*/ 53013 h 106026"/>
                <a:gd name="connsiteX9" fmla="*/ 53015 w 106029"/>
                <a:gd name="connsiteY9" fmla="*/ 87771 h 10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29" h="106026">
                  <a:moveTo>
                    <a:pt x="53015" y="0"/>
                  </a:moveTo>
                  <a:cubicBezTo>
                    <a:pt x="23782" y="0"/>
                    <a:pt x="0" y="23782"/>
                    <a:pt x="0" y="53015"/>
                  </a:cubicBezTo>
                  <a:cubicBezTo>
                    <a:pt x="0" y="82246"/>
                    <a:pt x="23782" y="106027"/>
                    <a:pt x="53015" y="106027"/>
                  </a:cubicBezTo>
                  <a:cubicBezTo>
                    <a:pt x="82247" y="106027"/>
                    <a:pt x="106029" y="82246"/>
                    <a:pt x="106029" y="53015"/>
                  </a:cubicBezTo>
                  <a:cubicBezTo>
                    <a:pt x="106029" y="23782"/>
                    <a:pt x="82247" y="0"/>
                    <a:pt x="53015" y="0"/>
                  </a:cubicBezTo>
                  <a:close/>
                  <a:moveTo>
                    <a:pt x="53015" y="87771"/>
                  </a:moveTo>
                  <a:cubicBezTo>
                    <a:pt x="33849" y="87771"/>
                    <a:pt x="18254" y="72179"/>
                    <a:pt x="18254" y="53013"/>
                  </a:cubicBezTo>
                  <a:cubicBezTo>
                    <a:pt x="18254" y="33846"/>
                    <a:pt x="33847" y="18253"/>
                    <a:pt x="53015" y="18253"/>
                  </a:cubicBezTo>
                  <a:cubicBezTo>
                    <a:pt x="72182" y="18253"/>
                    <a:pt x="87775" y="33846"/>
                    <a:pt x="87775" y="53013"/>
                  </a:cubicBezTo>
                  <a:cubicBezTo>
                    <a:pt x="87775" y="72179"/>
                    <a:pt x="72181" y="87771"/>
                    <a:pt x="53015" y="87771"/>
                  </a:cubicBezTo>
                  <a:close/>
                </a:path>
              </a:pathLst>
            </a:custGeom>
            <a:grpFill/>
            <a:ln w="11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5" name="Freeform: Shape 56">
              <a:extLst>
                <a:ext uri="{FF2B5EF4-FFF2-40B4-BE49-F238E27FC236}">
                  <a16:creationId xmlns:a16="http://schemas.microsoft.com/office/drawing/2014/main" id="{3749A5F9-DC51-422F-B88B-78B824AAF0B6}"/>
                </a:ext>
              </a:extLst>
            </p:cNvPr>
            <p:cNvSpPr/>
            <p:nvPr/>
          </p:nvSpPr>
          <p:spPr>
            <a:xfrm>
              <a:off x="1971788" y="5893455"/>
              <a:ext cx="26773" cy="26773"/>
            </a:xfrm>
            <a:custGeom>
              <a:avLst/>
              <a:gdLst>
                <a:gd name="connsiteX0" fmla="*/ 13387 w 26773"/>
                <a:gd name="connsiteY0" fmla="*/ 0 h 26773"/>
                <a:gd name="connsiteX1" fmla="*/ 3931 w 26773"/>
                <a:gd name="connsiteY1" fmla="*/ 3919 h 26773"/>
                <a:gd name="connsiteX2" fmla="*/ 0 w 26773"/>
                <a:gd name="connsiteY2" fmla="*/ 13387 h 26773"/>
                <a:gd name="connsiteX3" fmla="*/ 3931 w 26773"/>
                <a:gd name="connsiteY3" fmla="*/ 22855 h 26773"/>
                <a:gd name="connsiteX4" fmla="*/ 13387 w 26773"/>
                <a:gd name="connsiteY4" fmla="*/ 26773 h 26773"/>
                <a:gd name="connsiteX5" fmla="*/ 22855 w 26773"/>
                <a:gd name="connsiteY5" fmla="*/ 22855 h 26773"/>
                <a:gd name="connsiteX6" fmla="*/ 26773 w 26773"/>
                <a:gd name="connsiteY6" fmla="*/ 13387 h 26773"/>
                <a:gd name="connsiteX7" fmla="*/ 22855 w 26773"/>
                <a:gd name="connsiteY7" fmla="*/ 3919 h 26773"/>
                <a:gd name="connsiteX8" fmla="*/ 13387 w 26773"/>
                <a:gd name="connsiteY8" fmla="*/ 0 h 2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73" h="26773">
                  <a:moveTo>
                    <a:pt x="13387" y="0"/>
                  </a:moveTo>
                  <a:cubicBezTo>
                    <a:pt x="9870" y="0"/>
                    <a:pt x="6415" y="1424"/>
                    <a:pt x="3931" y="3919"/>
                  </a:cubicBezTo>
                  <a:cubicBezTo>
                    <a:pt x="1435" y="6401"/>
                    <a:pt x="0" y="9857"/>
                    <a:pt x="0" y="13387"/>
                  </a:cubicBezTo>
                  <a:cubicBezTo>
                    <a:pt x="0" y="16905"/>
                    <a:pt x="1436" y="20360"/>
                    <a:pt x="3931" y="22855"/>
                  </a:cubicBezTo>
                  <a:cubicBezTo>
                    <a:pt x="6413" y="25337"/>
                    <a:pt x="9870" y="26773"/>
                    <a:pt x="13387" y="26773"/>
                  </a:cubicBezTo>
                  <a:cubicBezTo>
                    <a:pt x="16916" y="26773"/>
                    <a:pt x="20360" y="25337"/>
                    <a:pt x="22855" y="22855"/>
                  </a:cubicBezTo>
                  <a:cubicBezTo>
                    <a:pt x="25349" y="20360"/>
                    <a:pt x="26773" y="16904"/>
                    <a:pt x="26773" y="13387"/>
                  </a:cubicBezTo>
                  <a:cubicBezTo>
                    <a:pt x="26773" y="9857"/>
                    <a:pt x="25349" y="6401"/>
                    <a:pt x="22855" y="3919"/>
                  </a:cubicBezTo>
                  <a:cubicBezTo>
                    <a:pt x="20372" y="1424"/>
                    <a:pt x="16916" y="0"/>
                    <a:pt x="13387" y="0"/>
                  </a:cubicBezTo>
                  <a:close/>
                </a:path>
              </a:pathLst>
            </a:custGeom>
            <a:grpFill/>
            <a:ln w="11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6" name="Freeform: Shape 50">
            <a:extLst>
              <a:ext uri="{FF2B5EF4-FFF2-40B4-BE49-F238E27FC236}">
                <a16:creationId xmlns:a16="http://schemas.microsoft.com/office/drawing/2014/main" id="{D4839B4D-2489-454A-889F-3F29C0B7D09F}"/>
              </a:ext>
            </a:extLst>
          </p:cNvPr>
          <p:cNvSpPr/>
          <p:nvPr/>
        </p:nvSpPr>
        <p:spPr>
          <a:xfrm>
            <a:off x="2753130" y="6181860"/>
            <a:ext cx="296994" cy="483216"/>
          </a:xfrm>
          <a:custGeom>
            <a:avLst/>
            <a:gdLst>
              <a:gd name="connsiteX0" fmla="*/ 82255 w 126713"/>
              <a:gd name="connsiteY0" fmla="*/ 244023 h 244022"/>
              <a:gd name="connsiteX1" fmla="*/ 82255 w 126713"/>
              <a:gd name="connsiteY1" fmla="*/ 132721 h 244022"/>
              <a:gd name="connsiteX2" fmla="*/ 119599 w 126713"/>
              <a:gd name="connsiteY2" fmla="*/ 132721 h 244022"/>
              <a:gd name="connsiteX3" fmla="*/ 125202 w 126713"/>
              <a:gd name="connsiteY3" fmla="*/ 89331 h 244022"/>
              <a:gd name="connsiteX4" fmla="*/ 82255 w 126713"/>
              <a:gd name="connsiteY4" fmla="*/ 89331 h 244022"/>
              <a:gd name="connsiteX5" fmla="*/ 82255 w 126713"/>
              <a:gd name="connsiteY5" fmla="*/ 61634 h 244022"/>
              <a:gd name="connsiteX6" fmla="*/ 103757 w 126713"/>
              <a:gd name="connsiteY6" fmla="*/ 40517 h 244022"/>
              <a:gd name="connsiteX7" fmla="*/ 126714 w 126713"/>
              <a:gd name="connsiteY7" fmla="*/ 40508 h 244022"/>
              <a:gd name="connsiteX8" fmla="*/ 126714 w 126713"/>
              <a:gd name="connsiteY8" fmla="*/ 1699 h 244022"/>
              <a:gd name="connsiteX9" fmla="*/ 93254 w 126713"/>
              <a:gd name="connsiteY9" fmla="*/ 0 h 244022"/>
              <a:gd name="connsiteX10" fmla="*/ 37458 w 126713"/>
              <a:gd name="connsiteY10" fmla="*/ 57336 h 244022"/>
              <a:gd name="connsiteX11" fmla="*/ 37458 w 126713"/>
              <a:gd name="connsiteY11" fmla="*/ 89331 h 244022"/>
              <a:gd name="connsiteX12" fmla="*/ 0 w 126713"/>
              <a:gd name="connsiteY12" fmla="*/ 89331 h 244022"/>
              <a:gd name="connsiteX13" fmla="*/ 0 w 126713"/>
              <a:gd name="connsiteY13" fmla="*/ 132721 h 244022"/>
              <a:gd name="connsiteX14" fmla="*/ 37458 w 126713"/>
              <a:gd name="connsiteY14" fmla="*/ 132721 h 244022"/>
              <a:gd name="connsiteX15" fmla="*/ 37458 w 126713"/>
              <a:gd name="connsiteY15" fmla="*/ 244023 h 244022"/>
              <a:gd name="connsiteX16" fmla="*/ 82255 w 126713"/>
              <a:gd name="connsiteY16" fmla="*/ 244023 h 24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713" h="244022">
                <a:moveTo>
                  <a:pt x="82255" y="244023"/>
                </a:moveTo>
                <a:lnTo>
                  <a:pt x="82255" y="132721"/>
                </a:lnTo>
                <a:lnTo>
                  <a:pt x="119599" y="132721"/>
                </a:lnTo>
                <a:lnTo>
                  <a:pt x="125202" y="89331"/>
                </a:lnTo>
                <a:lnTo>
                  <a:pt x="82255" y="89331"/>
                </a:lnTo>
                <a:lnTo>
                  <a:pt x="82255" y="61634"/>
                </a:lnTo>
                <a:cubicBezTo>
                  <a:pt x="82255" y="49075"/>
                  <a:pt x="85728" y="40517"/>
                  <a:pt x="103757" y="40517"/>
                </a:cubicBezTo>
                <a:lnTo>
                  <a:pt x="126714" y="40508"/>
                </a:lnTo>
                <a:lnTo>
                  <a:pt x="126714" y="1699"/>
                </a:lnTo>
                <a:cubicBezTo>
                  <a:pt x="122744" y="1183"/>
                  <a:pt x="109116" y="0"/>
                  <a:pt x="93254" y="0"/>
                </a:cubicBezTo>
                <a:cubicBezTo>
                  <a:pt x="60133" y="0"/>
                  <a:pt x="37458" y="20217"/>
                  <a:pt x="37458" y="57336"/>
                </a:cubicBezTo>
                <a:lnTo>
                  <a:pt x="37458" y="89331"/>
                </a:lnTo>
                <a:lnTo>
                  <a:pt x="0" y="89331"/>
                </a:lnTo>
                <a:lnTo>
                  <a:pt x="0" y="132721"/>
                </a:lnTo>
                <a:lnTo>
                  <a:pt x="37458" y="132721"/>
                </a:lnTo>
                <a:lnTo>
                  <a:pt x="37458" y="244023"/>
                </a:lnTo>
                <a:lnTo>
                  <a:pt x="82255" y="244023"/>
                </a:lnTo>
                <a:close/>
              </a:path>
            </a:pathLst>
          </a:custGeom>
          <a:solidFill>
            <a:srgbClr val="1684B5"/>
          </a:solidFill>
          <a:ln w="1536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7" name="Picture 2" descr="X Logo PNG para descargar gratis">
            <a:extLst>
              <a:ext uri="{FF2B5EF4-FFF2-40B4-BE49-F238E27FC236}">
                <a16:creationId xmlns:a16="http://schemas.microsoft.com/office/drawing/2014/main" id="{3760B14A-53C3-430E-872A-BA915A62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75" y="6120721"/>
            <a:ext cx="630476" cy="63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Unidad de Financiamiento, Transparencia y Fiscalización - Unidad encargada  de la fiscalización del origen, monto, destino y aplicación de los recursos  privados y públicos usados por los partidos políticos.">
            <a:extLst>
              <a:ext uri="{FF2B5EF4-FFF2-40B4-BE49-F238E27FC236}">
                <a16:creationId xmlns:a16="http://schemas.microsoft.com/office/drawing/2014/main" id="{B8ED6EC5-B1B7-419C-9DEC-849ECEBB7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71"/>
          <a:stretch/>
        </p:blipFill>
        <p:spPr bwMode="auto">
          <a:xfrm>
            <a:off x="451261" y="5866684"/>
            <a:ext cx="758525" cy="84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74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7D3D4E4-DBDD-79B1-BD08-8728820A019D}"/>
              </a:ext>
            </a:extLst>
          </p:cNvPr>
          <p:cNvSpPr/>
          <p:nvPr/>
        </p:nvSpPr>
        <p:spPr>
          <a:xfrm>
            <a:off x="11788587" y="0"/>
            <a:ext cx="403413" cy="6858000"/>
          </a:xfrm>
          <a:prstGeom prst="rect">
            <a:avLst/>
          </a:prstGeom>
          <a:solidFill>
            <a:srgbClr val="12B9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A9401-12DE-43A8-9054-83C02668F33C}"/>
              </a:ext>
            </a:extLst>
          </p:cNvPr>
          <p:cNvSpPr txBox="1"/>
          <p:nvPr/>
        </p:nvSpPr>
        <p:spPr>
          <a:xfrm>
            <a:off x="-93840" y="314547"/>
            <a:ext cx="1183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N</a:t>
            </a:r>
            <a:r>
              <a:rPr lang="es-HN" sz="32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ÚMERO DE CONCENTRACIONES POR DEPARTAMENTO</a:t>
            </a:r>
            <a:endParaRPr lang="es-HN" sz="3200" b="1" spc="50" dirty="0">
              <a:ln w="952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4" descr="Unidad de Financiamiento, Transparencia y Fiscalización - Unidad encargada  de la fiscalización del origen, monto, destino y aplicación de los recursos  privados y públicos usados por los partidos políticos.">
            <a:extLst>
              <a:ext uri="{FF2B5EF4-FFF2-40B4-BE49-F238E27FC236}">
                <a16:creationId xmlns:a16="http://schemas.microsoft.com/office/drawing/2014/main" id="{65046E49-421B-4885-9908-F41A714E0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71"/>
          <a:stretch/>
        </p:blipFill>
        <p:spPr bwMode="auto">
          <a:xfrm>
            <a:off x="451261" y="5866684"/>
            <a:ext cx="758525" cy="84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BF65C8-54EE-41FC-8C35-84729962EAFC}"/>
              </a:ext>
            </a:extLst>
          </p:cNvPr>
          <p:cNvSpPr txBox="1"/>
          <p:nvPr/>
        </p:nvSpPr>
        <p:spPr>
          <a:xfrm>
            <a:off x="8623661" y="6104827"/>
            <a:ext cx="238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18 Enero – 18 Febrero</a:t>
            </a:r>
            <a:endParaRPr lang="es-HN" b="1" spc="50" dirty="0">
              <a:ln w="952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6E448FE-D362-452F-B1BB-8ECAE3DD7BEB}"/>
              </a:ext>
            </a:extLst>
          </p:cNvPr>
          <p:cNvGrpSpPr/>
          <p:nvPr/>
        </p:nvGrpSpPr>
        <p:grpSpPr>
          <a:xfrm>
            <a:off x="895459" y="1107489"/>
            <a:ext cx="9861100" cy="4643021"/>
            <a:chOff x="895459" y="1223663"/>
            <a:chExt cx="9861100" cy="464302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18E30A1-706F-4EEC-BAA0-BE213992E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379" b="13"/>
            <a:stretch/>
          </p:blipFill>
          <p:spPr>
            <a:xfrm>
              <a:off x="895459" y="1223663"/>
              <a:ext cx="9861100" cy="4643021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8B5A2E69-830E-4427-B69C-A81571218CA7}"/>
                </a:ext>
              </a:extLst>
            </p:cNvPr>
            <p:cNvSpPr/>
            <p:nvPr/>
          </p:nvSpPr>
          <p:spPr>
            <a:xfrm>
              <a:off x="1145219" y="1411550"/>
              <a:ext cx="204187" cy="3533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</p:spTree>
    <p:extLst>
      <p:ext uri="{BB962C8B-B14F-4D97-AF65-F5344CB8AC3E}">
        <p14:creationId xmlns:p14="http://schemas.microsoft.com/office/powerpoint/2010/main" val="4053511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7D3D4E4-DBDD-79B1-BD08-8728820A019D}"/>
              </a:ext>
            </a:extLst>
          </p:cNvPr>
          <p:cNvSpPr/>
          <p:nvPr/>
        </p:nvSpPr>
        <p:spPr>
          <a:xfrm>
            <a:off x="0" y="0"/>
            <a:ext cx="403413" cy="6858000"/>
          </a:xfrm>
          <a:prstGeom prst="rect">
            <a:avLst/>
          </a:prstGeom>
          <a:solidFill>
            <a:srgbClr val="12B9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FF4EC8F-B1B7-40E0-AE82-F866B08A6734}"/>
              </a:ext>
            </a:extLst>
          </p:cNvPr>
          <p:cNvSpPr txBox="1"/>
          <p:nvPr/>
        </p:nvSpPr>
        <p:spPr>
          <a:xfrm>
            <a:off x="2039107" y="306915"/>
            <a:ext cx="8113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600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MAPA DE CALOR DE CONCENTRACIONES</a:t>
            </a:r>
            <a:endParaRPr lang="es-HN" sz="3600" b="1" spc="50" dirty="0">
              <a:ln w="952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491D58B-919E-4C5C-B007-36614A5DAD4B}"/>
              </a:ext>
            </a:extLst>
          </p:cNvPr>
          <p:cNvGrpSpPr/>
          <p:nvPr/>
        </p:nvGrpSpPr>
        <p:grpSpPr>
          <a:xfrm>
            <a:off x="566679" y="1463599"/>
            <a:ext cx="6539972" cy="3276276"/>
            <a:chOff x="566679" y="1463599"/>
            <a:chExt cx="6539972" cy="3276276"/>
          </a:xfrm>
        </p:grpSpPr>
        <p:pic>
          <p:nvPicPr>
            <p:cNvPr id="9" name="Imagen 3">
              <a:extLst>
                <a:ext uri="{FF2B5EF4-FFF2-40B4-BE49-F238E27FC236}">
                  <a16:creationId xmlns:a16="http://schemas.microsoft.com/office/drawing/2014/main" id="{14CDB1AE-7EFA-40CF-97A1-4AAF34A8C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66679" y="1463599"/>
              <a:ext cx="6376706" cy="3276276"/>
            </a:xfrm>
            <a:prstGeom prst="rect">
              <a:avLst/>
            </a:prstGeom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7AA72312-76FB-49CF-A35C-F8DD59AE82C7}"/>
                </a:ext>
              </a:extLst>
            </p:cNvPr>
            <p:cNvSpPr/>
            <p:nvPr/>
          </p:nvSpPr>
          <p:spPr>
            <a:xfrm>
              <a:off x="2006353" y="1463599"/>
              <a:ext cx="3898232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2EF099E-03DC-468C-BA93-44FEC6497195}"/>
                </a:ext>
              </a:extLst>
            </p:cNvPr>
            <p:cNvSpPr/>
            <p:nvPr/>
          </p:nvSpPr>
          <p:spPr>
            <a:xfrm>
              <a:off x="5520174" y="4389336"/>
              <a:ext cx="1586477" cy="350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742ADD-1756-4A1A-9A78-1F257106E806}"/>
              </a:ext>
            </a:extLst>
          </p:cNvPr>
          <p:cNvSpPr txBox="1"/>
          <p:nvPr/>
        </p:nvSpPr>
        <p:spPr>
          <a:xfrm>
            <a:off x="8330214" y="6177473"/>
            <a:ext cx="329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b="1" spc="50" dirty="0">
                <a:ln w="952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18 Enero – 18 Febrero</a:t>
            </a:r>
            <a:endParaRPr lang="es-HN" b="1" spc="50" dirty="0">
              <a:ln w="952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Picture 4" descr="Unidad de Financiamiento, Transparencia y Fiscalización - Unidad encargada  de la fiscalización del origen, monto, destino y aplicación de los recursos  privados y públicos usados por los partidos políticos.">
            <a:extLst>
              <a:ext uri="{FF2B5EF4-FFF2-40B4-BE49-F238E27FC236}">
                <a16:creationId xmlns:a16="http://schemas.microsoft.com/office/drawing/2014/main" id="{D07BB2CF-DAF0-4E6F-837F-A3EC66F01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71"/>
          <a:stretch/>
        </p:blipFill>
        <p:spPr bwMode="auto">
          <a:xfrm>
            <a:off x="451261" y="5866684"/>
            <a:ext cx="758525" cy="84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38D5DEA-DB92-46F4-9DF7-AEC5304C8D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19" t="11784" r="40435"/>
          <a:stretch/>
        </p:blipFill>
        <p:spPr>
          <a:xfrm>
            <a:off x="6313412" y="1744513"/>
            <a:ext cx="5264249" cy="299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40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147</Words>
  <Application>Microsoft Office PowerPoint</Application>
  <PresentationFormat>Panorámica</PresentationFormat>
  <Paragraphs>35</Paragraphs>
  <Slides>15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Montserrat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Gaspar Dominguez Maria Jose</dc:creator>
  <cp:lastModifiedBy>Monitoreo 18</cp:lastModifiedBy>
  <cp:revision>50</cp:revision>
  <dcterms:created xsi:type="dcterms:W3CDTF">2024-08-02T16:03:24Z</dcterms:created>
  <dcterms:modified xsi:type="dcterms:W3CDTF">2025-03-04T17:23:54Z</dcterms:modified>
</cp:coreProperties>
</file>